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267" r:id="rId4"/>
    <p:sldId id="284" r:id="rId5"/>
    <p:sldId id="275" r:id="rId6"/>
    <p:sldId id="277" r:id="rId7"/>
    <p:sldId id="276" r:id="rId8"/>
    <p:sldId id="270" r:id="rId9"/>
    <p:sldId id="273" r:id="rId10"/>
    <p:sldId id="272" r:id="rId11"/>
    <p:sldId id="263" r:id="rId12"/>
    <p:sldId id="279" r:id="rId13"/>
    <p:sldId id="280" r:id="rId14"/>
    <p:sldId id="281" r:id="rId15"/>
    <p:sldId id="282" r:id="rId16"/>
    <p:sldId id="283" r:id="rId17"/>
    <p:sldId id="274" r:id="rId18"/>
    <p:sldId id="285" r:id="rId19"/>
    <p:sldId id="278" r:id="rId20"/>
    <p:sldId id="269"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2267" autoAdjust="0"/>
  </p:normalViewPr>
  <p:slideViewPr>
    <p:cSldViewPr>
      <p:cViewPr>
        <p:scale>
          <a:sx n="77" d="100"/>
          <a:sy n="77" d="100"/>
        </p:scale>
        <p:origin x="-67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670868-423C-4338-834A-8AAC0ABCC36D}" type="datetimeFigureOut">
              <a:rPr lang="fr-FR" smtClean="0"/>
              <a:t>07/05/2013</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E794D1-1CA7-49AE-AE61-B14CB2B40C92}" type="slidenum">
              <a:rPr lang="fr-FR" smtClean="0"/>
              <a:t>‹N°›</a:t>
            </a:fld>
            <a:endParaRPr lang="fr-FR"/>
          </a:p>
        </p:txBody>
      </p:sp>
    </p:spTree>
    <p:extLst>
      <p:ext uri="{BB962C8B-B14F-4D97-AF65-F5344CB8AC3E}">
        <p14:creationId xmlns:p14="http://schemas.microsoft.com/office/powerpoint/2010/main" val="4269712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caravane.sgdf.fr/article-responsibilitie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b="1" dirty="0" smtClean="0"/>
              <a:t>5 criteria on for 1 PAC</a:t>
            </a:r>
          </a:p>
          <a:p>
            <a:r>
              <a:rPr lang="en-US" dirty="0" smtClean="0"/>
              <a:t>In order to enrich projects and to help teenagers to design richer and more ambitious projects, a PAC is supposed to match with the 5 following points: usefulness, discover, encounter, surpass oneself and creativity. Depending on the PAC, some of them will be more or less important. </a:t>
            </a:r>
            <a:r>
              <a:rPr lang="en-US" b="1" dirty="0" smtClean="0"/>
              <a:t>But it is really important to have them anyway.</a:t>
            </a:r>
            <a:endParaRPr lang="en-US" dirty="0" smtClean="0"/>
          </a:p>
          <a:p>
            <a:r>
              <a:rPr lang="en-US" dirty="0" smtClean="0"/>
              <a:t>To be useful to others (service, solidarity…) and to be useful to everyone by learning new skills, by learning know-how… to create means to change and to exchange.</a:t>
            </a:r>
          </a:p>
          <a:p>
            <a:r>
              <a:rPr lang="en-US" dirty="0" smtClean="0"/>
              <a:t>Learn about a new culture, a new country, a new scout technique, a new panel of activities. Every discovery teaches you and enriches you.</a:t>
            </a:r>
          </a:p>
          <a:p>
            <a:r>
              <a:rPr lang="en-US" dirty="0" smtClean="0"/>
              <a:t>To meet people from the business world, scouts and guides from others associations, sick people, children, people from different generations, from others regions… These encounters are truly important to teach young people to live in society.</a:t>
            </a:r>
          </a:p>
          <a:p>
            <a:r>
              <a:rPr lang="en-US" dirty="0" smtClean="0"/>
              <a:t>To train oneself to control ones fears, to enjoy challenges, to learn how to maintain a responsibility. Be realistic, let's dare the "impossible"!</a:t>
            </a:r>
          </a:p>
          <a:p>
            <a:r>
              <a:rPr lang="en-US" dirty="0" smtClean="0"/>
              <a:t>To dare his/her dream, to look for, find good solutions, to invent, to create, to express oneself through all arts… Creativity also means imagination (will the caravan be able to find a solution to its problem?)</a:t>
            </a:r>
            <a:endParaRPr lang="en-US" dirty="0"/>
          </a:p>
        </p:txBody>
      </p:sp>
      <p:sp>
        <p:nvSpPr>
          <p:cNvPr id="4" name="Espace réservé du numéro de diapositive 3"/>
          <p:cNvSpPr>
            <a:spLocks noGrp="1"/>
          </p:cNvSpPr>
          <p:nvPr>
            <p:ph type="sldNum" sz="quarter" idx="10"/>
          </p:nvPr>
        </p:nvSpPr>
        <p:spPr/>
        <p:txBody>
          <a:bodyPr/>
          <a:lstStyle/>
          <a:p>
            <a:fld id="{9DE794D1-1CA7-49AE-AE61-B14CB2B40C92}" type="slidenum">
              <a:rPr lang="fr-FR" smtClean="0"/>
              <a:t>3</a:t>
            </a:fld>
            <a:endParaRPr lang="fr-FR"/>
          </a:p>
        </p:txBody>
      </p:sp>
    </p:spTree>
    <p:extLst>
      <p:ext uri="{BB962C8B-B14F-4D97-AF65-F5344CB8AC3E}">
        <p14:creationId xmlns:p14="http://schemas.microsoft.com/office/powerpoint/2010/main" val="455443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Source: </a:t>
            </a:r>
            <a:r>
              <a:rPr lang="en-US" dirty="0" smtClean="0"/>
              <a:t>Intense time of reflection about oneself and the living environment of every venture during the camp</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9DE794D1-1CA7-49AE-AE61-B14CB2B40C92}" type="slidenum">
              <a:rPr lang="fr-FR" smtClean="0"/>
              <a:t>5</a:t>
            </a:fld>
            <a:endParaRPr lang="fr-FR"/>
          </a:p>
        </p:txBody>
      </p:sp>
    </p:spTree>
    <p:extLst>
      <p:ext uri="{BB962C8B-B14F-4D97-AF65-F5344CB8AC3E}">
        <p14:creationId xmlns:p14="http://schemas.microsoft.com/office/powerpoint/2010/main" val="2040697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GB" sz="1200" kern="1200" dirty="0" smtClean="0">
                <a:solidFill>
                  <a:schemeClr val="tx1"/>
                </a:solidFill>
                <a:effectLst/>
                <a:latin typeface="+mn-lt"/>
                <a:ea typeface="+mn-ea"/>
                <a:cs typeface="+mn-cs"/>
              </a:rPr>
              <a:t>A route is a personal choice in 1 of the 6 growing fields of scouting. During 1 route, each teenager, backed by his/her patrol leader :</a:t>
            </a:r>
            <a:endParaRPr lang="fr-FR"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Will ask themselves personal questions and think about them,</a:t>
            </a:r>
            <a:endParaRPr lang="fr-FR"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Will be able to meet 2 characters from the New testament called the “decisive encounter” and 1 contemporary character</a:t>
            </a:r>
            <a:endParaRPr lang="fr-FR" sz="1200" kern="1200" dirty="0" smtClean="0">
              <a:solidFill>
                <a:schemeClr val="tx1"/>
              </a:solidFill>
              <a:effectLst/>
              <a:latin typeface="+mn-lt"/>
              <a:ea typeface="+mn-ea"/>
              <a:cs typeface="+mn-cs"/>
            </a:endParaRPr>
          </a:p>
          <a:p>
            <a:pPr lvl="1"/>
            <a:r>
              <a:rPr lang="en-GB" sz="1200" kern="1200" dirty="0" smtClean="0">
                <a:solidFill>
                  <a:schemeClr val="tx1"/>
                </a:solidFill>
                <a:effectLst/>
                <a:latin typeface="+mn-lt"/>
                <a:ea typeface="+mn-ea"/>
                <a:cs typeface="+mn-cs"/>
              </a:rPr>
              <a:t>Will choose 1 or few concrete actions which will make them improve in the chosen field, related or not with the PAC lived by the caravan. Those actions will be even richer because they will make them meet new people and learn new skills.</a:t>
            </a:r>
            <a:endParaRPr lang="fr-FR" sz="1200" kern="1200" dirty="0" smtClean="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9DE794D1-1CA7-49AE-AE61-B14CB2B40C92}" type="slidenum">
              <a:rPr lang="fr-FR" smtClean="0"/>
              <a:t>8</a:t>
            </a:fld>
            <a:endParaRPr lang="fr-FR"/>
          </a:p>
        </p:txBody>
      </p:sp>
    </p:spTree>
    <p:extLst>
      <p:ext uri="{BB962C8B-B14F-4D97-AF65-F5344CB8AC3E}">
        <p14:creationId xmlns:p14="http://schemas.microsoft.com/office/powerpoint/2010/main" val="325193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 the year starts, the 9 responsibilities are shared out amongst the caravan’s members. Preferably by the third years who are not patrol leaders. The teenager will be responsible for the task during the whole year and during the camp. Each teenager will be in charge of making sure the task associated to their responsibility is carried out correctly. Of course they can ask for help with in the caravan. Teenagers that are attributed the same responsibility have to talk together because caravan tasks usually involve more than 1 person.</a:t>
            </a:r>
            <a:endParaRPr lang="fr-FR" sz="1800" dirty="0" smtClean="0"/>
          </a:p>
          <a:p>
            <a:endParaRPr lang="fr-FR" dirty="0"/>
          </a:p>
        </p:txBody>
      </p:sp>
      <p:sp>
        <p:nvSpPr>
          <p:cNvPr id="4" name="Espace réservé du numéro de diapositive 3"/>
          <p:cNvSpPr>
            <a:spLocks noGrp="1"/>
          </p:cNvSpPr>
          <p:nvPr>
            <p:ph type="sldNum" sz="quarter" idx="10"/>
          </p:nvPr>
        </p:nvSpPr>
        <p:spPr/>
        <p:txBody>
          <a:bodyPr/>
          <a:lstStyle/>
          <a:p>
            <a:fld id="{9DE794D1-1CA7-49AE-AE61-B14CB2B40C92}" type="slidenum">
              <a:rPr lang="fr-FR" smtClean="0"/>
              <a:t>10</a:t>
            </a:fld>
            <a:endParaRPr lang="fr-FR"/>
          </a:p>
        </p:txBody>
      </p:sp>
    </p:spTree>
    <p:extLst>
      <p:ext uri="{BB962C8B-B14F-4D97-AF65-F5344CB8AC3E}">
        <p14:creationId xmlns:p14="http://schemas.microsoft.com/office/powerpoint/2010/main" val="1028349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latin typeface="Diavlo Book" pitchFamily="50" charset="0"/>
              </a:rPr>
              <a:t>For every PAC, missions are given to Patrols. The patrol leader shares them between the members of his/her patrol, to improve the project. It can be an individual or a patrol mission, short or long. It can be related to the responsibilities, the routes, or needing an external support. Moreover the </a:t>
            </a:r>
            <a:r>
              <a:rPr lang="en-GB" sz="1200" dirty="0" smtClean="0">
                <a:latin typeface="Diavlo Book" pitchFamily="50" charset="0"/>
                <a:hlinkClick r:id="rId3" tooltip="Responsibilities"/>
              </a:rPr>
              <a:t>9 responsibilities of the caravan</a:t>
            </a:r>
            <a:r>
              <a:rPr lang="en-GB" sz="1200" dirty="0" smtClean="0">
                <a:latin typeface="Diavlo Book" pitchFamily="50" charset="0"/>
              </a:rPr>
              <a:t> support the PAC’s organisation the whole year long.</a:t>
            </a:r>
            <a:endParaRPr lang="fr-FR" sz="1200" dirty="0" smtClean="0">
              <a:latin typeface="Diavlo Book" pitchFamily="50" charset="0"/>
            </a:endParaRPr>
          </a:p>
          <a:p>
            <a:endParaRPr lang="fr-FR" dirty="0"/>
          </a:p>
        </p:txBody>
      </p:sp>
      <p:sp>
        <p:nvSpPr>
          <p:cNvPr id="4" name="Espace réservé du numéro de diapositive 3"/>
          <p:cNvSpPr>
            <a:spLocks noGrp="1"/>
          </p:cNvSpPr>
          <p:nvPr>
            <p:ph type="sldNum" sz="quarter" idx="10"/>
          </p:nvPr>
        </p:nvSpPr>
        <p:spPr/>
        <p:txBody>
          <a:bodyPr/>
          <a:lstStyle/>
          <a:p>
            <a:fld id="{9DE794D1-1CA7-49AE-AE61-B14CB2B40C92}" type="slidenum">
              <a:rPr lang="fr-FR" smtClean="0"/>
              <a:t>15</a:t>
            </a:fld>
            <a:endParaRPr lang="fr-FR"/>
          </a:p>
        </p:txBody>
      </p:sp>
    </p:spTree>
    <p:extLst>
      <p:ext uri="{BB962C8B-B14F-4D97-AF65-F5344CB8AC3E}">
        <p14:creationId xmlns:p14="http://schemas.microsoft.com/office/powerpoint/2010/main" val="14384104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9DE794D1-1CA7-49AE-AE61-B14CB2B40C92}" type="slidenum">
              <a:rPr lang="fr-FR" smtClean="0"/>
              <a:t>20</a:t>
            </a:fld>
            <a:endParaRPr lang="fr-FR"/>
          </a:p>
        </p:txBody>
      </p:sp>
    </p:spTree>
    <p:extLst>
      <p:ext uri="{BB962C8B-B14F-4D97-AF65-F5344CB8AC3E}">
        <p14:creationId xmlns:p14="http://schemas.microsoft.com/office/powerpoint/2010/main" val="1685511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689E871C-19B1-4850-8466-546779699BE3}" type="datetimeFigureOut">
              <a:rPr lang="fr-FR" smtClean="0"/>
              <a:t>07/05/2013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3223144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9E871C-19B1-4850-8466-546779699BE3}" type="datetimeFigureOut">
              <a:rPr lang="fr-FR" smtClean="0"/>
              <a:t>07/05/2013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134821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9E871C-19B1-4850-8466-546779699BE3}" type="datetimeFigureOut">
              <a:rPr lang="fr-FR" smtClean="0"/>
              <a:t>07/05/2013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1390169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9E871C-19B1-4850-8466-546779699BE3}" type="datetimeFigureOut">
              <a:rPr lang="fr-FR" smtClean="0"/>
              <a:t>07/05/2013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542382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689E871C-19B1-4850-8466-546779699BE3}" type="datetimeFigureOut">
              <a:rPr lang="fr-FR" smtClean="0"/>
              <a:t>07/05/2013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3801288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9E871C-19B1-4850-8466-546779699BE3}" type="datetimeFigureOut">
              <a:rPr lang="fr-FR" smtClean="0"/>
              <a:t>07/05/2013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718963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9E871C-19B1-4850-8466-546779699BE3}" type="datetimeFigureOut">
              <a:rPr lang="fr-FR" smtClean="0"/>
              <a:t>07/05/2013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2483058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689E871C-19B1-4850-8466-546779699BE3}" type="datetimeFigureOut">
              <a:rPr lang="fr-FR" smtClean="0"/>
              <a:t>07/05/2013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2683873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9E871C-19B1-4850-8466-546779699BE3}" type="datetimeFigureOut">
              <a:rPr lang="fr-FR" smtClean="0"/>
              <a:t>07/05/2013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4146996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9E871C-19B1-4850-8466-546779699BE3}" type="datetimeFigureOut">
              <a:rPr lang="fr-FR" smtClean="0"/>
              <a:t>07/05/2013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2693277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689E871C-19B1-4850-8466-546779699BE3}" type="datetimeFigureOut">
              <a:rPr lang="fr-FR" smtClean="0"/>
              <a:t>07/05/2013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E1E3CD7-9160-4B19-8A10-C5D87C055405}" type="slidenum">
              <a:rPr lang="fr-FR" smtClean="0"/>
              <a:t>‹N°›</a:t>
            </a:fld>
            <a:endParaRPr lang="fr-FR"/>
          </a:p>
        </p:txBody>
      </p:sp>
    </p:spTree>
    <p:extLst>
      <p:ext uri="{BB962C8B-B14F-4D97-AF65-F5344CB8AC3E}">
        <p14:creationId xmlns:p14="http://schemas.microsoft.com/office/powerpoint/2010/main" val="3576876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9E871C-19B1-4850-8466-546779699BE3}" type="datetimeFigureOut">
              <a:rPr lang="fr-FR" smtClean="0"/>
              <a:t>07/05/2013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E3CD7-9160-4B19-8A10-C5D87C055405}" type="slidenum">
              <a:rPr lang="fr-FR" smtClean="0"/>
              <a:t>‹N°›</a:t>
            </a:fld>
            <a:endParaRPr lang="fr-FR"/>
          </a:p>
        </p:txBody>
      </p:sp>
    </p:spTree>
    <p:extLst>
      <p:ext uri="{BB962C8B-B14F-4D97-AF65-F5344CB8AC3E}">
        <p14:creationId xmlns:p14="http://schemas.microsoft.com/office/powerpoint/2010/main" val="13939179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hyperlink" Target="javascript:ImageViewer.show('/img/640x480r/image-responsable-animation.jpg',$('mirt5187b1e6f3b7b_legend').innerHTML,$('mirt5187b1e6f3b7b_credit').innerHTML)" TargetMode="External"/><Relationship Id="rId3" Type="http://schemas.openxmlformats.org/officeDocument/2006/relationships/image" Target="../media/image1.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javascript:ImageViewer.show('/img/640x480r/image-responsable-hebergement.jpg',$('mirt5187b1e6f2d43_legend').innerHTML,$('mirt5187b1e6f2d43_credit').innerHTML)" TargetMode="External"/><Relationship Id="rId11" Type="http://schemas.openxmlformats.org/officeDocument/2006/relationships/image" Target="../media/image23.jpeg"/><Relationship Id="rId5" Type="http://schemas.openxmlformats.org/officeDocument/2006/relationships/image" Target="../media/image20.jpeg"/><Relationship Id="rId10" Type="http://schemas.openxmlformats.org/officeDocument/2006/relationships/hyperlink" Target="javascript:ImageViewer.show('/img/640x480r/image-responsable-communication.jpg',$('mirt5187b1e70077c_legend').innerHTML,$('mirt5187b1e70077c_credit').innerHTML)" TargetMode="External"/><Relationship Id="rId4" Type="http://schemas.openxmlformats.org/officeDocument/2006/relationships/hyperlink" Target="javascript:ImageViewer.show('/img/640x480r/image-responsable-chefequipe.jpg',$('mirt5187b1e6f1d9a_legend').innerHTML,$('mirt5187b1e6f1d9a_credit').innerHTML)" TargetMode="External"/><Relationship Id="rId9"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hyperlink" Target="javascript:ImageViewer.show('/img/640x480r/image-responsable-spirituelle.jpg',$('mirt5187b1e705e85_legend').innerHTML,$('mirt5187b1e705e85_credit').innerHTML)" TargetMode="External"/><Relationship Id="rId3" Type="http://schemas.openxmlformats.org/officeDocument/2006/relationships/hyperlink" Target="javascript:ImageViewer.show('/img/640x480r/image-responsable-documentation-jpg.jpg',$('mirt5187b1e7016e2_legend').innerHTML,$('mirt5187b1e7016e2_credit').innerHTML)" TargetMode="External"/><Relationship Id="rId7" Type="http://schemas.openxmlformats.org/officeDocument/2006/relationships/hyperlink" Target="javascript:ImageViewer.show('/img/640x480r/image-responsable-budget.jpg',$('mirt5187b1e7033cc_legend').innerHTML,$('mirt5187b1e7033cc_credit').innerHTML)" TargetMode="External"/><Relationship Id="rId12" Type="http://schemas.openxmlformats.org/officeDocument/2006/relationships/image" Target="../media/image28.jpeg"/><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25.jpeg"/><Relationship Id="rId11" Type="http://schemas.openxmlformats.org/officeDocument/2006/relationships/hyperlink" Target="javascript:ImageViewer.show('/img/640x480r/image-responsable-sante.jpg',$('mirt5187b1e705029_legend').innerHTML,$('mirt5187b1e705029_credit').innerHTML)" TargetMode="External"/><Relationship Id="rId5" Type="http://schemas.openxmlformats.org/officeDocument/2006/relationships/hyperlink" Target="javascript:ImageViewer.show('/img/640x480r/image-responsable-materiel.jpg',$('mirt5187b1e702587_legend').innerHTML,$('mirt5187b1e702587_credit').innerHTML)" TargetMode="External"/><Relationship Id="rId10" Type="http://schemas.openxmlformats.org/officeDocument/2006/relationships/image" Target="../media/image27.jpeg"/><Relationship Id="rId4" Type="http://schemas.openxmlformats.org/officeDocument/2006/relationships/image" Target="../media/image24.jpeg"/><Relationship Id="rId9" Type="http://schemas.openxmlformats.org/officeDocument/2006/relationships/hyperlink" Target="javascript:ImageViewer.show('/img/640x480r/image-responsable-intendance.jpg',$('mirt5187b1e7041fd_legend').innerHTML,$('mirt5187b1e7041fd_credit').innerHTML)" TargetMode="External"/><Relationship Id="rId14" Type="http://schemas.openxmlformats.org/officeDocument/2006/relationships/image" Target="../media/image29.jpeg"/></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javascript:ImageViewer.show('/img/640x480r/image-equipe-de-pionniers-jouant-au-cartes.jpg',$('mirt5187b1f408696_legend').innerHTML,$('mirt5187b1f408696_credit').innerHTML)" TargetMode="Externa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aravane.sgdf.fr/article-responsibilities#patrol_leader"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hyperlink" Target="javascript:ImageViewer.show('/img/640x480r/image-en-construction-png.png',$('mirt5187b1f145824_legend').innerHTML,$('mirt5187b1f145824_credit').innerHTML)" TargetMode="External"/><Relationship Id="rId3" Type="http://schemas.openxmlformats.org/officeDocument/2006/relationships/image" Target="../media/image1.jpeg"/><Relationship Id="rId7"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javascript:ImageViewer.show('/img/640x480r/image-en-gospel-png.png',$('mirt5187b1f1449dd_legend').innerHTML,$('mirt5187b1f1449dd_credit').innerHTML)" TargetMode="Externa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hyperlink" Target="javascript:ImageViewer.show('/img/640x480r/image-en-environment-png.png',$('mirt5187b1f14668f_legend').innerHTML,$('mirt5187b1f14668f_credit').innerHTML)" TargetMode="External"/><Relationship Id="rId4" Type="http://schemas.openxmlformats.org/officeDocument/2006/relationships/hyperlink" Target="javascript:ImageViewer.show('/img/640x480r/image-en-speakup-png.png',$('mirt5187b1f143b48_legend').innerHTML,$('mirt5187b1f143b48_credit').innerHTML)" TargetMode="External"/><Relationship Id="rId9"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javascript:ImageViewer.show('/img/640x480r/image-en-adventure-png.png',$('mirt5187b1f1474ad_legend').innerHTML,$('mirt5187b1f1474ad_credit').innerHTML)" TargetMode="External"/><Relationship Id="rId7" Type="http://schemas.openxmlformats.org/officeDocument/2006/relationships/hyperlink" Target="javascript:ImageViewer.show('/img/640x480r/image-en-international-png.png',$('mirt5187b1f149f03_legend').innerHTML,$('mirt5187b1f149f03_credit').innerHTML)" TargetMode="External"/><Relationship Id="rId2" Type="http://schemas.openxmlformats.org/officeDocument/2006/relationships/image" Target="../media/image1.jpeg"/><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hyperlink" Target="javascript:ImageViewer.show('/img/640x480r/image-en-artistic-png.png',$('mirt5187b1f1482f4_legend').innerHTML,$('mirt5187b1f1482f4_credit').innerHTML)" TargetMode="External"/><Relationship Id="rId4" Type="http://schemas.openxmlformats.org/officeDocument/2006/relationships/image" Target="../media/image35.png"/><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dailymotion.com/video/xx35as_rejoins-nous-english-subtitles_webcam?start=16#.UYLqH0qpKFs"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javascript:ImageViewer.show('/img/640x480r/image-en-discover-png.png',$('mirt5187b1f14bd1a_legend').innerHTML,$('mirt5187b1f14bd1a_credit').innerHTML)" TargetMode="Externa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image" Target="../media/image1.jpeg"/><Relationship Id="rId2" Type="http://schemas.openxmlformats.org/officeDocument/2006/relationships/hyperlink" Target="javascript:ImageViewer.show('/img/640x480r/image-en-creativity-png.png',$('mirt5187b1f14e7fb_legend').innerHTML,$('mirt5187b1f14e7fb_credit').innerHTML)" TargetMode="External"/><Relationship Id="rId1" Type="http://schemas.openxmlformats.org/officeDocument/2006/relationships/slideLayout" Target="../slideLayouts/slideLayout4.xml"/><Relationship Id="rId6" Type="http://schemas.openxmlformats.org/officeDocument/2006/relationships/hyperlink" Target="javascript:ImageViewer.show('/img/640x480r/image-en-encounter-png.png',$('mirt5187b1f14cb77_legend').innerHTML,$('mirt5187b1f14cb77_credit').innerHTML)" TargetMode="External"/><Relationship Id="rId11" Type="http://schemas.openxmlformats.org/officeDocument/2006/relationships/image" Target="../media/image11.png"/><Relationship Id="rId5" Type="http://schemas.openxmlformats.org/officeDocument/2006/relationships/image" Target="../media/image8.png"/><Relationship Id="rId10" Type="http://schemas.openxmlformats.org/officeDocument/2006/relationships/hyperlink" Target="javascript:ImageViewer.show('/img/640x480r/image-en-usefulness-png.png',$('mirt5187b1f14aed5_legend').innerHTML,$('mirt5187b1f14aed5_credit').innerHTML)" TargetMode="External"/><Relationship Id="rId4" Type="http://schemas.openxmlformats.org/officeDocument/2006/relationships/hyperlink" Target="javascript:ImageViewer.show('/img/640x480r/image-en-surpass-png.png',$('mirt5187b1f14d9b9_legend').innerHTML,$('mirt5187b1f14d9b9_credit').innerHTML)" TargetMode="Externa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3.jpeg"/><Relationship Id="rId1" Type="http://schemas.openxmlformats.org/officeDocument/2006/relationships/slideLayout" Target="../slideLayouts/slideLayout4.xml"/><Relationship Id="rId6" Type="http://schemas.openxmlformats.org/officeDocument/2006/relationships/image" Target="../media/image1.jpeg"/><Relationship Id="rId5" Type="http://schemas.openxmlformats.org/officeDocument/2006/relationships/image" Target="../media/image19.jpeg"/><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755576" y="2348880"/>
            <a:ext cx="7704856" cy="1584176"/>
          </a:xfrm>
        </p:spPr>
        <p:txBody>
          <a:bodyPr>
            <a:noAutofit/>
          </a:bodyPr>
          <a:lstStyle/>
          <a:p>
            <a:r>
              <a:rPr lang="fr-FR" sz="7200" dirty="0" smtClean="0">
                <a:solidFill>
                  <a:schemeClr val="tx1"/>
                </a:solidFill>
                <a:latin typeface="Diavlo Book" pitchFamily="50" charset="0"/>
              </a:rPr>
              <a:t>The Ventures</a:t>
            </a:r>
          </a:p>
        </p:txBody>
      </p:sp>
      <p:pic>
        <p:nvPicPr>
          <p:cNvPr id="1026"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60648"/>
            <a:ext cx="4283968" cy="13904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Documents and Settings\eurocitoyen\Bureau\Morgan\Logo\logo sgdf.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963" b="20370"/>
          <a:stretch/>
        </p:blipFill>
        <p:spPr bwMode="auto">
          <a:xfrm>
            <a:off x="6228184" y="281608"/>
            <a:ext cx="2552782" cy="120317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rotWithShape="1">
          <a:blip r:embed="rId4" cstate="print">
            <a:duotone>
              <a:prstClr val="black"/>
              <a:srgbClr val="FF0000">
                <a:tint val="45000"/>
                <a:satMod val="400000"/>
              </a:srgbClr>
            </a:duotone>
            <a:extLst>
              <a:ext uri="{28A0092B-C50C-407E-A947-70E740481C1C}">
                <a14:useLocalDpi xmlns:a14="http://schemas.microsoft.com/office/drawing/2010/main" val="0"/>
              </a:ext>
            </a:extLst>
          </a:blip>
          <a:srcRect t="66345" b="16828"/>
          <a:stretch/>
        </p:blipFill>
        <p:spPr bwMode="auto">
          <a:xfrm flipH="1">
            <a:off x="1115616" y="5205160"/>
            <a:ext cx="7200800" cy="802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572925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74638"/>
            <a:ext cx="8686800" cy="706090"/>
          </a:xfrm>
        </p:spPr>
        <p:txBody>
          <a:bodyPr>
            <a:normAutofit fontScale="90000"/>
          </a:bodyPr>
          <a:lstStyle/>
          <a:p>
            <a:r>
              <a:rPr lang="en-US" dirty="0"/>
              <a:t/>
            </a:r>
            <a:br>
              <a:rPr lang="en-US" dirty="0"/>
            </a:br>
            <a:r>
              <a:rPr lang="en-US" dirty="0" smtClean="0"/>
              <a:t>RESPONSABILITIES</a:t>
            </a:r>
            <a:r>
              <a:rPr lang="fr-FR" sz="2700" dirty="0"/>
              <a:t/>
            </a:r>
            <a:br>
              <a:rPr lang="fr-FR" sz="2700" dirty="0"/>
            </a:br>
            <a:endParaRPr lang="fr-FR" sz="2700" dirty="0"/>
          </a:p>
        </p:txBody>
      </p:sp>
      <p:sp>
        <p:nvSpPr>
          <p:cNvPr id="3" name="Espace réservé du contenu 2"/>
          <p:cNvSpPr>
            <a:spLocks noGrp="1"/>
          </p:cNvSpPr>
          <p:nvPr>
            <p:ph sz="half" idx="1"/>
          </p:nvPr>
        </p:nvSpPr>
        <p:spPr>
          <a:xfrm>
            <a:off x="0" y="1124744"/>
            <a:ext cx="8748465" cy="5400600"/>
          </a:xfrm>
        </p:spPr>
        <p:txBody>
          <a:bodyPr>
            <a:normAutofit fontScale="55000" lnSpcReduction="20000"/>
          </a:bodyPr>
          <a:lstStyle/>
          <a:p>
            <a:r>
              <a:rPr lang="en-GB" sz="2900" b="1" dirty="0" smtClean="0">
                <a:latin typeface="Diavlo Book" pitchFamily="50" charset="0"/>
              </a:rPr>
              <a:t>Patrol leader</a:t>
            </a:r>
            <a:endParaRPr lang="en-GB" sz="2900" dirty="0" smtClean="0">
              <a:latin typeface="Diavlo Book" pitchFamily="50" charset="0"/>
            </a:endParaRPr>
          </a:p>
          <a:p>
            <a:pPr marL="0" indent="0">
              <a:buNone/>
            </a:pPr>
            <a:r>
              <a:rPr lang="en-GB" sz="2900" dirty="0" smtClean="0">
                <a:latin typeface="Diavlo Book" pitchFamily="50" charset="0"/>
              </a:rPr>
              <a:t>They are the mission coordinators in charge of their patrol. And has to back up the patrol’s </a:t>
            </a:r>
          </a:p>
          <a:p>
            <a:pPr marL="0" indent="0">
              <a:buNone/>
            </a:pPr>
            <a:r>
              <a:rPr lang="en-GB" sz="2900" dirty="0" smtClean="0">
                <a:latin typeface="Diavlo Book" pitchFamily="50" charset="0"/>
              </a:rPr>
              <a:t>members to help them improve. The Patrol leader is a helper to the patrol’s members, </a:t>
            </a:r>
          </a:p>
          <a:p>
            <a:pPr marL="0" indent="0">
              <a:buNone/>
            </a:pPr>
            <a:r>
              <a:rPr lang="en-GB" sz="2900" dirty="0" smtClean="0">
                <a:latin typeface="Diavlo Book" pitchFamily="50" charset="0"/>
              </a:rPr>
              <a:t>they are supposed to know each people of their patrol better and share experiences with </a:t>
            </a:r>
          </a:p>
          <a:p>
            <a:pPr marL="0" indent="0">
              <a:buNone/>
            </a:pPr>
            <a:r>
              <a:rPr lang="en-GB" sz="2900" dirty="0" smtClean="0">
                <a:latin typeface="Diavlo Book" pitchFamily="50" charset="0"/>
              </a:rPr>
              <a:t>them. He’s checking everything is done for the success of the project.</a:t>
            </a:r>
          </a:p>
          <a:p>
            <a:pPr marL="0" indent="0">
              <a:buNone/>
            </a:pPr>
            <a:endParaRPr lang="en-GB" sz="2900" b="1" dirty="0" smtClean="0">
              <a:latin typeface="Diavlo Book" pitchFamily="50" charset="0"/>
            </a:endParaRPr>
          </a:p>
          <a:p>
            <a:pPr marL="0" indent="0">
              <a:buNone/>
            </a:pPr>
            <a:r>
              <a:rPr lang="en-GB" sz="2900" b="1" dirty="0" smtClean="0">
                <a:latin typeface="Diavlo Book" pitchFamily="50" charset="0"/>
              </a:rPr>
              <a:t>The nine responsibilities</a:t>
            </a:r>
            <a:r>
              <a:rPr lang="en-GB" sz="2900" dirty="0" smtClean="0">
                <a:latin typeface="Diavlo Book" pitchFamily="50" charset="0"/>
              </a:rPr>
              <a:t>: </a:t>
            </a:r>
            <a:r>
              <a:rPr lang="en-GB" sz="2900" b="1" dirty="0" smtClean="0">
                <a:latin typeface="Diavlo Book" pitchFamily="50" charset="0"/>
              </a:rPr>
              <a:t>to each responsibility is related a package of tasks</a:t>
            </a:r>
            <a:endParaRPr lang="en-GB" sz="2900" dirty="0" smtClean="0">
              <a:latin typeface="Diavlo Book" pitchFamily="50" charset="0"/>
            </a:endParaRPr>
          </a:p>
          <a:p>
            <a:endParaRPr lang="en-GB" sz="2900" b="1" dirty="0" smtClean="0">
              <a:latin typeface="Diavlo Book" pitchFamily="50" charset="0"/>
            </a:endParaRPr>
          </a:p>
          <a:p>
            <a:r>
              <a:rPr lang="en-GB" sz="2900" b="1" dirty="0" smtClean="0">
                <a:latin typeface="Diavlo Book" pitchFamily="50" charset="0"/>
              </a:rPr>
              <a:t>Accommodation responsibility</a:t>
            </a:r>
            <a:endParaRPr lang="en-GB" sz="2900" dirty="0" smtClean="0">
              <a:latin typeface="Diavlo Book" pitchFamily="50" charset="0"/>
            </a:endParaRPr>
          </a:p>
          <a:p>
            <a:pPr marL="0" lvl="0" indent="0">
              <a:buNone/>
            </a:pPr>
            <a:r>
              <a:rPr lang="en-GB" sz="2900" dirty="0" smtClean="0">
                <a:latin typeface="Diavlo Book" pitchFamily="50" charset="0"/>
              </a:rPr>
              <a:t>To find weekend campsites, summer camp places, trek paths…</a:t>
            </a:r>
          </a:p>
          <a:p>
            <a:pPr marL="0" lvl="0" indent="0">
              <a:buNone/>
            </a:pPr>
            <a:r>
              <a:rPr lang="en-GB" sz="2900" dirty="0" smtClean="0">
                <a:latin typeface="Diavlo Book" pitchFamily="50" charset="0"/>
              </a:rPr>
              <a:t>To propose way of nature friendly transportation</a:t>
            </a:r>
          </a:p>
          <a:p>
            <a:endParaRPr lang="en-GB" sz="2900" b="1" dirty="0" smtClean="0">
              <a:latin typeface="Diavlo Book" pitchFamily="50" charset="0"/>
            </a:endParaRPr>
          </a:p>
          <a:p>
            <a:pPr algn="r"/>
            <a:r>
              <a:rPr lang="en-GB" sz="2900" b="1" dirty="0" smtClean="0">
                <a:latin typeface="Diavlo Book" pitchFamily="50" charset="0"/>
              </a:rPr>
              <a:t>Animation responsibility</a:t>
            </a:r>
            <a:endParaRPr lang="en-GB" sz="2900" dirty="0" smtClean="0">
              <a:latin typeface="Diavlo Book" pitchFamily="50" charset="0"/>
            </a:endParaRPr>
          </a:p>
          <a:p>
            <a:pPr marL="0" lvl="0" indent="0" algn="r">
              <a:buNone/>
            </a:pPr>
            <a:r>
              <a:rPr lang="en-GB" sz="2900" dirty="0" smtClean="0">
                <a:latin typeface="Diavlo Book" pitchFamily="50" charset="0"/>
              </a:rPr>
              <a:t>Participate and help to animate the festive times of the caravan</a:t>
            </a:r>
          </a:p>
          <a:p>
            <a:pPr marL="0" lvl="0" indent="0" algn="r">
              <a:buNone/>
            </a:pPr>
            <a:r>
              <a:rPr lang="en-GB" sz="2900" dirty="0" smtClean="0">
                <a:latin typeface="Diavlo Book" pitchFamily="50" charset="0"/>
              </a:rPr>
              <a:t>Take care and improve the animation’s equipment for the ventures</a:t>
            </a:r>
          </a:p>
          <a:p>
            <a:endParaRPr lang="en-GB" sz="2900" b="1" dirty="0" smtClean="0">
              <a:latin typeface="Diavlo Book" pitchFamily="50" charset="0"/>
            </a:endParaRPr>
          </a:p>
          <a:p>
            <a:r>
              <a:rPr lang="en-GB" sz="2900" b="1" dirty="0" smtClean="0">
                <a:latin typeface="Diavlo Book" pitchFamily="50" charset="0"/>
              </a:rPr>
              <a:t>Communication responsibility</a:t>
            </a:r>
            <a:endParaRPr lang="en-GB" sz="2900" dirty="0" smtClean="0">
              <a:latin typeface="Diavlo Book" pitchFamily="50" charset="0"/>
            </a:endParaRPr>
          </a:p>
          <a:p>
            <a:pPr marL="0" lvl="0" indent="0">
              <a:buNone/>
            </a:pPr>
            <a:r>
              <a:rPr lang="en-GB" sz="2900" dirty="0" smtClean="0">
                <a:latin typeface="Diavlo Book" pitchFamily="50" charset="0"/>
              </a:rPr>
              <a:t>Communicate externally about what is experienced in the caravan: </a:t>
            </a:r>
          </a:p>
          <a:p>
            <a:pPr marL="0" lvl="0" indent="0">
              <a:buNone/>
            </a:pPr>
            <a:r>
              <a:rPr lang="en-GB" sz="2900" dirty="0" smtClean="0">
                <a:latin typeface="Diavlo Book" pitchFamily="50" charset="0"/>
              </a:rPr>
              <a:t>parish, local newspaper, the age-group’s scout newspaper…</a:t>
            </a:r>
          </a:p>
          <a:p>
            <a:pPr lvl="2"/>
            <a:endParaRPr lang="fr-FR" sz="2600" dirty="0">
              <a:latin typeface="Diavlo Black" pitchFamily="50" charset="0"/>
            </a:endParaRPr>
          </a:p>
          <a:p>
            <a:endParaRPr lang="fr-FR" dirty="0"/>
          </a:p>
        </p:txBody>
      </p:sp>
      <p:pic>
        <p:nvPicPr>
          <p:cNvPr id="4" name="Picture 2" descr="C:\Documents and Settings\eurocitoyen\Bureau\Morgan\Logo\piocara_logo_p1805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 4" descr="Patrol leader">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191879" y="1315616"/>
            <a:ext cx="914400" cy="914400"/>
          </a:xfrm>
          <a:prstGeom prst="rect">
            <a:avLst/>
          </a:prstGeom>
          <a:noFill/>
          <a:ln>
            <a:noFill/>
          </a:ln>
        </p:spPr>
      </p:pic>
      <p:pic>
        <p:nvPicPr>
          <p:cNvPr id="6" name="Image 5" descr="http://caravane.sgdf.fr/img/128x96r/image-responsable-hebergement.jp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615815" y="2865451"/>
            <a:ext cx="1152128" cy="1070554"/>
          </a:xfrm>
          <a:prstGeom prst="rect">
            <a:avLst/>
          </a:prstGeom>
          <a:noFill/>
          <a:ln>
            <a:noFill/>
          </a:ln>
        </p:spPr>
      </p:pic>
      <p:pic>
        <p:nvPicPr>
          <p:cNvPr id="7" name="Image 6" descr="http://caravane.sgdf.fr/img/128x96r/image-responsable-animation.jp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107504" y="3789040"/>
            <a:ext cx="1101824" cy="1044584"/>
          </a:xfrm>
          <a:prstGeom prst="rect">
            <a:avLst/>
          </a:prstGeom>
          <a:noFill/>
          <a:ln>
            <a:noFill/>
          </a:ln>
        </p:spPr>
      </p:pic>
      <p:pic>
        <p:nvPicPr>
          <p:cNvPr id="8" name="Image 7" descr="http://caravane.sgdf.fr/img/128x96r/image-responsable-communication.jp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6204756" y="4992228"/>
            <a:ext cx="1054968" cy="1080120"/>
          </a:xfrm>
          <a:prstGeom prst="rect">
            <a:avLst/>
          </a:prstGeom>
          <a:noFill/>
          <a:ln>
            <a:noFill/>
          </a:ln>
        </p:spPr>
      </p:pic>
    </p:spTree>
    <p:extLst>
      <p:ext uri="{BB962C8B-B14F-4D97-AF65-F5344CB8AC3E}">
        <p14:creationId xmlns:p14="http://schemas.microsoft.com/office/powerpoint/2010/main" val="1499899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79066"/>
            <a:ext cx="2095474" cy="680144"/>
          </a:xfrm>
          <a:prstGeom prst="rect">
            <a:avLst/>
          </a:prstGeom>
          <a:noFill/>
          <a:extLst>
            <a:ext uri="{909E8E84-426E-40DD-AFC4-6F175D3DCCD1}">
              <a14:hiddenFill xmlns:a14="http://schemas.microsoft.com/office/drawing/2010/main">
                <a:solidFill>
                  <a:srgbClr val="FFFFFF"/>
                </a:solidFill>
              </a14:hiddenFill>
            </a:ext>
          </a:extLst>
        </p:spPr>
      </p:pic>
      <p:sp>
        <p:nvSpPr>
          <p:cNvPr id="4" name="Espace réservé du contenu 3"/>
          <p:cNvSpPr>
            <a:spLocks noGrp="1"/>
          </p:cNvSpPr>
          <p:nvPr>
            <p:ph sz="half" idx="1"/>
          </p:nvPr>
        </p:nvSpPr>
        <p:spPr>
          <a:xfrm>
            <a:off x="0" y="796776"/>
            <a:ext cx="9043738" cy="6061224"/>
          </a:xfrm>
        </p:spPr>
        <p:txBody>
          <a:bodyPr>
            <a:normAutofit fontScale="55000" lnSpcReduction="20000"/>
          </a:bodyPr>
          <a:lstStyle/>
          <a:p>
            <a:r>
              <a:rPr lang="en-GB" b="1" dirty="0" smtClean="0">
                <a:latin typeface="Diavlo Book" pitchFamily="50" charset="0"/>
              </a:rPr>
              <a:t>Documentation responsibility</a:t>
            </a:r>
            <a:endParaRPr lang="en-GB" sz="4000" dirty="0" smtClean="0">
              <a:latin typeface="Diavlo Book" pitchFamily="50" charset="0"/>
            </a:endParaRPr>
          </a:p>
          <a:p>
            <a:pPr marL="0" lvl="0" indent="0">
              <a:buNone/>
            </a:pPr>
            <a:r>
              <a:rPr lang="en-GB" dirty="0" smtClean="0">
                <a:latin typeface="Diavlo Book" pitchFamily="50" charset="0"/>
              </a:rPr>
              <a:t>Hold the caravan’s book in link with the ventures responsible for communication</a:t>
            </a:r>
            <a:endParaRPr lang="en-GB" sz="4000" dirty="0" smtClean="0">
              <a:latin typeface="Diavlo Book" pitchFamily="50" charset="0"/>
            </a:endParaRPr>
          </a:p>
          <a:p>
            <a:pPr marL="0" lvl="0" indent="0">
              <a:buNone/>
            </a:pPr>
            <a:r>
              <a:rPr lang="en-GB" dirty="0" smtClean="0">
                <a:latin typeface="Diavlo Book" pitchFamily="50" charset="0"/>
              </a:rPr>
              <a:t>Look for elements needed for the caravan’s project</a:t>
            </a:r>
          </a:p>
          <a:p>
            <a:pPr marL="0" lvl="0" indent="0">
              <a:buNone/>
            </a:pPr>
            <a:endParaRPr lang="en-GB" sz="4000" dirty="0" smtClean="0">
              <a:latin typeface="Diavlo Book" pitchFamily="50" charset="0"/>
            </a:endParaRPr>
          </a:p>
          <a:p>
            <a:pPr algn="r"/>
            <a:r>
              <a:rPr lang="en-GB" b="1" dirty="0" smtClean="0">
                <a:latin typeface="Diavlo Book" pitchFamily="50" charset="0"/>
              </a:rPr>
              <a:t>Equipment responsibility</a:t>
            </a:r>
            <a:endParaRPr lang="en-GB" sz="4000" dirty="0" smtClean="0">
              <a:latin typeface="Diavlo Book" pitchFamily="50" charset="0"/>
            </a:endParaRPr>
          </a:p>
          <a:p>
            <a:pPr marL="0" lvl="0" indent="0" algn="r">
              <a:buNone/>
            </a:pPr>
            <a:r>
              <a:rPr lang="en-GB" dirty="0" smtClean="0">
                <a:latin typeface="Diavlo Book" pitchFamily="50" charset="0"/>
              </a:rPr>
              <a:t>To list the group’s equipment and plan its replacement</a:t>
            </a:r>
            <a:endParaRPr lang="en-GB" sz="4000" dirty="0" smtClean="0">
              <a:latin typeface="Diavlo Book" pitchFamily="50" charset="0"/>
            </a:endParaRPr>
          </a:p>
          <a:p>
            <a:pPr marL="0" lvl="0" indent="0" algn="r">
              <a:buNone/>
            </a:pPr>
            <a:r>
              <a:rPr lang="en-GB" dirty="0" smtClean="0">
                <a:latin typeface="Diavlo Book" pitchFamily="50" charset="0"/>
              </a:rPr>
              <a:t>To prepare and maintain the equipment</a:t>
            </a:r>
          </a:p>
          <a:p>
            <a:pPr marL="0" lvl="0" indent="0">
              <a:buNone/>
            </a:pPr>
            <a:endParaRPr lang="en-GB" sz="4000" dirty="0" smtClean="0">
              <a:latin typeface="Diavlo Book" pitchFamily="50" charset="0"/>
            </a:endParaRPr>
          </a:p>
          <a:p>
            <a:r>
              <a:rPr lang="en-GB" b="1" dirty="0" smtClean="0">
                <a:latin typeface="Diavlo Book" pitchFamily="50" charset="0"/>
              </a:rPr>
              <a:t>Finance responsibility</a:t>
            </a:r>
            <a:endParaRPr lang="en-GB" sz="4000" dirty="0" smtClean="0">
              <a:latin typeface="Diavlo Book" pitchFamily="50" charset="0"/>
            </a:endParaRPr>
          </a:p>
          <a:p>
            <a:pPr marL="0" lvl="0" indent="0">
              <a:buNone/>
            </a:pPr>
            <a:r>
              <a:rPr lang="en-GB" dirty="0" smtClean="0">
                <a:latin typeface="Diavlo Book" pitchFamily="50" charset="0"/>
              </a:rPr>
              <a:t>To draw up the caravan’s budget for every activity/project</a:t>
            </a:r>
            <a:endParaRPr lang="en-GB" sz="4000" dirty="0" smtClean="0">
              <a:latin typeface="Diavlo Book" pitchFamily="50" charset="0"/>
            </a:endParaRPr>
          </a:p>
          <a:p>
            <a:pPr marL="0" lvl="0" indent="0">
              <a:buNone/>
            </a:pPr>
            <a:r>
              <a:rPr lang="en-GB" dirty="0" smtClean="0">
                <a:latin typeface="Diavlo Book" pitchFamily="50" charset="0"/>
              </a:rPr>
              <a:t>Fund-raising: sponsors, extra-job</a:t>
            </a:r>
          </a:p>
          <a:p>
            <a:pPr marL="0" lvl="0" indent="0">
              <a:buNone/>
            </a:pPr>
            <a:endParaRPr lang="en-GB" sz="4000" dirty="0" smtClean="0">
              <a:latin typeface="Diavlo Book" pitchFamily="50" charset="0"/>
            </a:endParaRPr>
          </a:p>
          <a:p>
            <a:pPr algn="r"/>
            <a:r>
              <a:rPr lang="en-GB" b="1" dirty="0" smtClean="0">
                <a:latin typeface="Diavlo Book" pitchFamily="50" charset="0"/>
              </a:rPr>
              <a:t>Food responsibility</a:t>
            </a:r>
            <a:endParaRPr lang="en-GB" sz="4000" dirty="0" smtClean="0">
              <a:latin typeface="Diavlo Book" pitchFamily="50" charset="0"/>
            </a:endParaRPr>
          </a:p>
          <a:p>
            <a:pPr marL="0" lvl="0" indent="0" algn="r">
              <a:buNone/>
            </a:pPr>
            <a:r>
              <a:rPr lang="en-GB" dirty="0" smtClean="0">
                <a:latin typeface="Diavlo Book" pitchFamily="50" charset="0"/>
              </a:rPr>
              <a:t>To plan balanced and varied meals for the caravan</a:t>
            </a:r>
            <a:endParaRPr lang="en-GB" sz="4000" dirty="0" smtClean="0">
              <a:latin typeface="Diavlo Book" pitchFamily="50" charset="0"/>
            </a:endParaRPr>
          </a:p>
          <a:p>
            <a:pPr marL="0" lvl="0" indent="0" algn="r">
              <a:buNone/>
            </a:pPr>
            <a:r>
              <a:rPr lang="en-GB" dirty="0" smtClean="0">
                <a:latin typeface="Diavlo Book" pitchFamily="50" charset="0"/>
              </a:rPr>
              <a:t>To take care of the supply, the quality and the cleanliness of the kitchen tools</a:t>
            </a:r>
          </a:p>
          <a:p>
            <a:pPr marL="0" lvl="0" indent="0">
              <a:buNone/>
            </a:pPr>
            <a:endParaRPr lang="en-GB" sz="4000" dirty="0" smtClean="0">
              <a:latin typeface="Diavlo Book" pitchFamily="50" charset="0"/>
            </a:endParaRPr>
          </a:p>
          <a:p>
            <a:r>
              <a:rPr lang="en-GB" b="1" dirty="0" smtClean="0">
                <a:latin typeface="Diavlo Book" pitchFamily="50" charset="0"/>
              </a:rPr>
              <a:t>Health responsibility</a:t>
            </a:r>
            <a:endParaRPr lang="en-GB" sz="4000" dirty="0" smtClean="0">
              <a:latin typeface="Diavlo Book" pitchFamily="50" charset="0"/>
            </a:endParaRPr>
          </a:p>
          <a:p>
            <a:pPr marL="0" lvl="0" indent="0">
              <a:buNone/>
            </a:pPr>
            <a:r>
              <a:rPr lang="en-GB" dirty="0" smtClean="0">
                <a:latin typeface="Diavlo Book" pitchFamily="50" charset="0"/>
              </a:rPr>
              <a:t>To take preventive precautions inside the caravan about sanitary hazards</a:t>
            </a:r>
            <a:endParaRPr lang="en-GB" sz="4000" dirty="0" smtClean="0">
              <a:latin typeface="Diavlo Book" pitchFamily="50" charset="0"/>
            </a:endParaRPr>
          </a:p>
          <a:p>
            <a:pPr marL="0" lvl="0" indent="0">
              <a:buNone/>
            </a:pPr>
            <a:r>
              <a:rPr lang="en-GB" dirty="0" smtClean="0">
                <a:latin typeface="Diavlo Book" pitchFamily="50" charset="0"/>
              </a:rPr>
              <a:t>To take care of everyone’s health and ensure intimacy respect</a:t>
            </a:r>
          </a:p>
          <a:p>
            <a:pPr marL="0" lvl="0" indent="0">
              <a:buNone/>
            </a:pPr>
            <a:endParaRPr lang="en-GB" sz="4000" dirty="0" smtClean="0">
              <a:latin typeface="Diavlo Book" pitchFamily="50" charset="0"/>
            </a:endParaRPr>
          </a:p>
          <a:p>
            <a:pPr algn="r"/>
            <a:r>
              <a:rPr lang="en-GB" b="1" dirty="0" smtClean="0">
                <a:latin typeface="Diavlo Book" pitchFamily="50" charset="0"/>
              </a:rPr>
              <a:t>Spiritual life responsibility</a:t>
            </a:r>
            <a:endParaRPr lang="en-GB" sz="4000" dirty="0" smtClean="0">
              <a:latin typeface="Diavlo Book" pitchFamily="50" charset="0"/>
            </a:endParaRPr>
          </a:p>
          <a:p>
            <a:pPr marL="0" lvl="0" indent="0" algn="r">
              <a:buNone/>
            </a:pPr>
            <a:r>
              <a:rPr lang="en-GB" dirty="0" smtClean="0">
                <a:latin typeface="Diavlo Book" pitchFamily="50" charset="0"/>
              </a:rPr>
              <a:t>To guide the caravan through the desert</a:t>
            </a:r>
            <a:endParaRPr lang="en-GB" sz="4000" dirty="0" smtClean="0">
              <a:latin typeface="Diavlo Book" pitchFamily="50" charset="0"/>
            </a:endParaRPr>
          </a:p>
          <a:p>
            <a:pPr marL="0" lvl="0" indent="0" algn="r">
              <a:buNone/>
            </a:pPr>
            <a:r>
              <a:rPr lang="en-GB" dirty="0" smtClean="0">
                <a:latin typeface="Diavlo Book" pitchFamily="50" charset="0"/>
              </a:rPr>
              <a:t>To organise an original way to live spirituality in the caravan</a:t>
            </a:r>
            <a:endParaRPr lang="en-GB" sz="4000" dirty="0">
              <a:latin typeface="Diavlo Book" pitchFamily="50" charset="0"/>
            </a:endParaRPr>
          </a:p>
        </p:txBody>
      </p:sp>
      <p:pic>
        <p:nvPicPr>
          <p:cNvPr id="6" name="Image 5" descr="http://caravane.sgdf.fr/img/128x96r/image-responsable-documentation-jpg.jp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395997" y="778244"/>
            <a:ext cx="914400" cy="914400"/>
          </a:xfrm>
          <a:prstGeom prst="rect">
            <a:avLst/>
          </a:prstGeom>
          <a:noFill/>
          <a:ln>
            <a:noFill/>
          </a:ln>
        </p:spPr>
      </p:pic>
      <p:pic>
        <p:nvPicPr>
          <p:cNvPr id="7" name="Image 6" descr="http://caravane.sgdf.fr/img/128x96r/image-responsable-materiel.jp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3131840" y="1655342"/>
            <a:ext cx="914400" cy="914400"/>
          </a:xfrm>
          <a:prstGeom prst="rect">
            <a:avLst/>
          </a:prstGeom>
          <a:noFill/>
          <a:ln>
            <a:noFill/>
          </a:ln>
        </p:spPr>
      </p:pic>
      <p:pic>
        <p:nvPicPr>
          <p:cNvPr id="8" name="Image 7" descr="http://caravane.sgdf.fr/img/128x96r/image-responsable-budget.jp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5029200" y="2831013"/>
            <a:ext cx="914400" cy="914400"/>
          </a:xfrm>
          <a:prstGeom prst="rect">
            <a:avLst/>
          </a:prstGeom>
          <a:noFill/>
          <a:ln>
            <a:noFill/>
          </a:ln>
        </p:spPr>
      </p:pic>
      <p:pic>
        <p:nvPicPr>
          <p:cNvPr id="9" name="Image 8" descr="http://caravane.sgdf.fr/img/128x96r/image-responsable-intendance.jpg">
            <a:hlinkClick r:id="rId9"/>
          </p:cNvPr>
          <p:cNvPicPr/>
          <p:nvPr/>
        </p:nvPicPr>
        <p:blipFill>
          <a:blip r:embed="rId10">
            <a:extLst>
              <a:ext uri="{28A0092B-C50C-407E-A947-70E740481C1C}">
                <a14:useLocalDpi xmlns:a14="http://schemas.microsoft.com/office/drawing/2010/main" val="0"/>
              </a:ext>
            </a:extLst>
          </a:blip>
          <a:srcRect/>
          <a:stretch>
            <a:fillRect/>
          </a:stretch>
        </p:blipFill>
        <p:spPr bwMode="auto">
          <a:xfrm>
            <a:off x="1115616" y="3745413"/>
            <a:ext cx="914400" cy="914400"/>
          </a:xfrm>
          <a:prstGeom prst="rect">
            <a:avLst/>
          </a:prstGeom>
          <a:noFill/>
          <a:ln>
            <a:noFill/>
          </a:ln>
        </p:spPr>
      </p:pic>
      <p:pic>
        <p:nvPicPr>
          <p:cNvPr id="10" name="Image 9" descr="http://caravane.sgdf.fr/img/128x96r/image-responsable-sante.jpg">
            <a:hlinkClick r:id="rId11"/>
          </p:cNvPr>
          <p:cNvPicPr/>
          <p:nvPr/>
        </p:nvPicPr>
        <p:blipFill>
          <a:blip r:embed="rId12">
            <a:extLst>
              <a:ext uri="{28A0092B-C50C-407E-A947-70E740481C1C}">
                <a14:useLocalDpi xmlns:a14="http://schemas.microsoft.com/office/drawing/2010/main" val="0"/>
              </a:ext>
            </a:extLst>
          </a:blip>
          <a:srcRect/>
          <a:stretch>
            <a:fillRect/>
          </a:stretch>
        </p:blipFill>
        <p:spPr bwMode="auto">
          <a:xfrm>
            <a:off x="6412479" y="4857401"/>
            <a:ext cx="914400" cy="914400"/>
          </a:xfrm>
          <a:prstGeom prst="rect">
            <a:avLst/>
          </a:prstGeom>
          <a:noFill/>
          <a:ln>
            <a:noFill/>
          </a:ln>
        </p:spPr>
      </p:pic>
      <p:pic>
        <p:nvPicPr>
          <p:cNvPr id="11" name="Image 10" descr="http://caravane.sgdf.fr/img/128x96r/image-responsable-spirituelle.jpg">
            <a:hlinkClick r:id="rId13"/>
          </p:cNvPr>
          <p:cNvPicPr/>
          <p:nvPr/>
        </p:nvPicPr>
        <p:blipFill>
          <a:blip r:embed="rId14">
            <a:extLst>
              <a:ext uri="{28A0092B-C50C-407E-A947-70E740481C1C}">
                <a14:useLocalDpi xmlns:a14="http://schemas.microsoft.com/office/drawing/2010/main" val="0"/>
              </a:ext>
            </a:extLst>
          </a:blip>
          <a:srcRect/>
          <a:stretch>
            <a:fillRect/>
          </a:stretch>
        </p:blipFill>
        <p:spPr bwMode="auto">
          <a:xfrm>
            <a:off x="2771800" y="5771801"/>
            <a:ext cx="914400" cy="914400"/>
          </a:xfrm>
          <a:prstGeom prst="rect">
            <a:avLst/>
          </a:prstGeom>
          <a:noFill/>
          <a:ln>
            <a:noFill/>
          </a:ln>
        </p:spPr>
      </p:pic>
    </p:spTree>
    <p:extLst>
      <p:ext uri="{BB962C8B-B14F-4D97-AF65-F5344CB8AC3E}">
        <p14:creationId xmlns:p14="http://schemas.microsoft.com/office/powerpoint/2010/main" val="2662628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a:latin typeface="Diavlo Book" pitchFamily="50" charset="0"/>
              </a:rPr>
              <a:t>Live The </a:t>
            </a:r>
            <a:r>
              <a:rPr lang="fr-FR" b="1" dirty="0" err="1">
                <a:latin typeface="Diavlo Book" pitchFamily="50" charset="0"/>
              </a:rPr>
              <a:t>desert</a:t>
            </a:r>
            <a:r>
              <a:rPr lang="fr-FR" dirty="0">
                <a:latin typeface="Diavlo Book" pitchFamily="50" charset="0"/>
              </a:rPr>
              <a:t> </a:t>
            </a:r>
            <a:r>
              <a:rPr lang="fr-FR" dirty="0"/>
              <a:t/>
            </a:r>
            <a:br>
              <a:rPr lang="fr-FR" dirty="0"/>
            </a:br>
            <a:endParaRPr lang="fr-FR" dirty="0"/>
          </a:p>
        </p:txBody>
      </p:sp>
      <p:sp>
        <p:nvSpPr>
          <p:cNvPr id="3" name="Espace réservé du contenu 2"/>
          <p:cNvSpPr>
            <a:spLocks noGrp="1"/>
          </p:cNvSpPr>
          <p:nvPr>
            <p:ph sz="half" idx="1"/>
          </p:nvPr>
        </p:nvSpPr>
        <p:spPr>
          <a:xfrm>
            <a:off x="457200" y="1196752"/>
            <a:ext cx="8363272" cy="5400600"/>
          </a:xfrm>
        </p:spPr>
        <p:txBody>
          <a:bodyPr>
            <a:normAutofit fontScale="55000" lnSpcReduction="20000"/>
          </a:bodyPr>
          <a:lstStyle/>
          <a:p>
            <a:pPr marL="0" indent="0">
              <a:buNone/>
            </a:pPr>
            <a:r>
              <a:rPr lang="en-GB" sz="2900" dirty="0" smtClean="0">
                <a:latin typeface="Diavlo Book" pitchFamily="50" charset="0"/>
              </a:rPr>
              <a:t>During the whole year, the unit will live spiritual times, masses, sharing times, Feedback time (alone or as a Patrol), debate times… All those tools are used to make live the spiritual proposition.</a:t>
            </a:r>
          </a:p>
          <a:p>
            <a:pPr marL="0" indent="0">
              <a:buNone/>
            </a:pPr>
            <a:endParaRPr lang="en-GB" sz="2900" dirty="0" smtClean="0">
              <a:latin typeface="Diavlo Book" pitchFamily="50" charset="0"/>
            </a:endParaRPr>
          </a:p>
          <a:p>
            <a:pPr marL="0" indent="0">
              <a:buNone/>
            </a:pPr>
            <a:r>
              <a:rPr lang="en-GB" sz="2900" b="1" u="sng" dirty="0" smtClean="0">
                <a:latin typeface="Diavlo Book" pitchFamily="50" charset="0"/>
              </a:rPr>
              <a:t>Take a break to leave better</a:t>
            </a:r>
            <a:endParaRPr lang="en-GB" sz="2900" u="sng" dirty="0" smtClean="0">
              <a:latin typeface="Diavlo Book" pitchFamily="50" charset="0"/>
            </a:endParaRPr>
          </a:p>
          <a:p>
            <a:pPr marL="0" indent="0">
              <a:buNone/>
            </a:pPr>
            <a:r>
              <a:rPr lang="en-GB" sz="2900" dirty="0" smtClean="0">
                <a:latin typeface="Diavlo Book" pitchFamily="50" charset="0"/>
              </a:rPr>
              <a:t>The caravan is in the </a:t>
            </a:r>
            <a:r>
              <a:rPr lang="en-GB" sz="2900" b="1" dirty="0" smtClean="0">
                <a:latin typeface="Diavlo Book" pitchFamily="50" charset="0"/>
              </a:rPr>
              <a:t>desert</a:t>
            </a:r>
            <a:r>
              <a:rPr lang="en-GB" sz="2900" dirty="0" smtClean="0">
                <a:latin typeface="Diavlo Book" pitchFamily="50" charset="0"/>
              </a:rPr>
              <a:t>. Deserts are immense areas to be discovered, visited, and crossed. A hostile place by the hard climate, it asks to be tamed. </a:t>
            </a:r>
          </a:p>
          <a:p>
            <a:pPr marL="0" indent="0">
              <a:buNone/>
            </a:pPr>
            <a:r>
              <a:rPr lang="en-GB" sz="2900" dirty="0" smtClean="0">
                <a:latin typeface="Diavlo Book" pitchFamily="50" charset="0"/>
              </a:rPr>
              <a:t>Venture has to prepare themselves to live and travel in them: </a:t>
            </a:r>
            <a:r>
              <a:rPr lang="en-GB" sz="2900" b="1" dirty="0" smtClean="0">
                <a:latin typeface="Diavlo Book" pitchFamily="50" charset="0"/>
              </a:rPr>
              <a:t>every Project is made from confines, successes, moments of doubt, multiple joy.</a:t>
            </a:r>
            <a:r>
              <a:rPr lang="en-GB" sz="2900" dirty="0" smtClean="0">
                <a:latin typeface="Diavlo Book" pitchFamily="50" charset="0"/>
              </a:rPr>
              <a:t> </a:t>
            </a:r>
          </a:p>
          <a:p>
            <a:pPr marL="0" indent="0">
              <a:buNone/>
            </a:pPr>
            <a:r>
              <a:rPr lang="en-GB" sz="2900" dirty="0" smtClean="0">
                <a:latin typeface="Diavlo Book" pitchFamily="50" charset="0"/>
              </a:rPr>
              <a:t>Deserts are also a place of solitude, of withdrawal, a time of feedback. Take a break to leave better. Have the opportunity to leave behind the noise of everyday life, to take time for oneself.</a:t>
            </a:r>
          </a:p>
          <a:p>
            <a:pPr marL="0" indent="0">
              <a:buNone/>
            </a:pPr>
            <a:endParaRPr lang="en-GB" sz="2900" dirty="0" smtClean="0">
              <a:latin typeface="Diavlo Book" pitchFamily="50" charset="0"/>
            </a:endParaRPr>
          </a:p>
          <a:p>
            <a:pPr marL="0" indent="0">
              <a:buNone/>
            </a:pPr>
            <a:r>
              <a:rPr lang="en-GB" sz="2900" b="1" u="sng" dirty="0" smtClean="0">
                <a:latin typeface="Diavlo Book" pitchFamily="50" charset="0"/>
              </a:rPr>
              <a:t>The link to the nature</a:t>
            </a:r>
            <a:endParaRPr lang="en-GB" sz="2900" u="sng" dirty="0" smtClean="0">
              <a:latin typeface="Diavlo Book" pitchFamily="50" charset="0"/>
            </a:endParaRPr>
          </a:p>
          <a:p>
            <a:pPr marL="0" indent="0">
              <a:buNone/>
            </a:pPr>
            <a:r>
              <a:rPr lang="en-GB" sz="2900" dirty="0" smtClean="0">
                <a:latin typeface="Diavlo Book" pitchFamily="50" charset="0"/>
              </a:rPr>
              <a:t>In this arid area, we need to know how to save water, tame the different natural elements, don’t consider things as granted. </a:t>
            </a:r>
            <a:r>
              <a:rPr lang="en-GB" sz="2900" b="1" dirty="0" smtClean="0">
                <a:latin typeface="Diavlo Book" pitchFamily="50" charset="0"/>
              </a:rPr>
              <a:t>Venture makes richness that needs to be preserved, from the area they cross.</a:t>
            </a:r>
          </a:p>
          <a:p>
            <a:pPr marL="0" indent="0">
              <a:buNone/>
            </a:pPr>
            <a:r>
              <a:rPr lang="en-GB" sz="2900" dirty="0" smtClean="0">
                <a:latin typeface="Diavlo Book" pitchFamily="50" charset="0"/>
              </a:rPr>
              <a:t>In 3 years the caravan crosses 3 deserts: Sinai, </a:t>
            </a:r>
            <a:r>
              <a:rPr lang="en-GB" sz="2900" dirty="0" err="1" smtClean="0">
                <a:latin typeface="Diavlo Book" pitchFamily="50" charset="0"/>
              </a:rPr>
              <a:t>Hoggar</a:t>
            </a:r>
            <a:r>
              <a:rPr lang="en-GB" sz="2900" dirty="0" smtClean="0">
                <a:latin typeface="Diavlo Book" pitchFamily="50" charset="0"/>
              </a:rPr>
              <a:t>, and Negev. All caravans in France cross the same desert during the same year. Every desert has 3 dimension:</a:t>
            </a:r>
          </a:p>
          <a:p>
            <a:pPr lvl="1"/>
            <a:r>
              <a:rPr lang="en-GB" sz="2900" b="1" dirty="0" smtClean="0">
                <a:latin typeface="Diavlo Book" pitchFamily="50" charset="0"/>
              </a:rPr>
              <a:t>Sinai Desert:</a:t>
            </a:r>
            <a:r>
              <a:rPr lang="en-GB" sz="2900" dirty="0" smtClean="0">
                <a:latin typeface="Diavlo Book" pitchFamily="50" charset="0"/>
              </a:rPr>
              <a:t> non chosen place, temptation place and revelation place</a:t>
            </a:r>
          </a:p>
          <a:p>
            <a:pPr lvl="1"/>
            <a:r>
              <a:rPr lang="en-GB" sz="2900" b="1" dirty="0" err="1" smtClean="0">
                <a:latin typeface="Diavlo Book" pitchFamily="50" charset="0"/>
              </a:rPr>
              <a:t>Hoggar</a:t>
            </a:r>
            <a:r>
              <a:rPr lang="en-GB" sz="2900" b="1" dirty="0" smtClean="0">
                <a:latin typeface="Diavlo Book" pitchFamily="50" charset="0"/>
              </a:rPr>
              <a:t> Desert:</a:t>
            </a:r>
            <a:r>
              <a:rPr lang="en-GB" sz="2900" dirty="0" smtClean="0">
                <a:latin typeface="Diavlo Book" pitchFamily="50" charset="0"/>
              </a:rPr>
              <a:t> truth, stand back and brotherhood place</a:t>
            </a:r>
          </a:p>
          <a:p>
            <a:pPr lvl="1"/>
            <a:r>
              <a:rPr lang="en-GB" sz="2900" b="1" dirty="0" smtClean="0">
                <a:latin typeface="Diavlo Book" pitchFamily="50" charset="0"/>
              </a:rPr>
              <a:t>Negev Desert: </a:t>
            </a:r>
            <a:r>
              <a:rPr lang="en-GB" sz="2900" dirty="0" smtClean="0">
                <a:latin typeface="Diavlo Book" pitchFamily="50" charset="0"/>
              </a:rPr>
              <a:t>detachment, transit and decision place</a:t>
            </a:r>
          </a:p>
          <a:p>
            <a:endParaRPr lang="fr-FR" dirty="0"/>
          </a:p>
        </p:txBody>
      </p:sp>
      <p:pic>
        <p:nvPicPr>
          <p:cNvPr id="5"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92280" y="433332"/>
            <a:ext cx="1951458" cy="6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69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l"/>
            <a:r>
              <a:rPr lang="en-GB" b="1" dirty="0" smtClean="0"/>
              <a:t>Experience patrol activities</a:t>
            </a:r>
            <a:r>
              <a:rPr lang="fr-FR" b="1" dirty="0"/>
              <a:t/>
            </a:r>
            <a:br>
              <a:rPr lang="fr-FR" b="1" dirty="0"/>
            </a:br>
            <a:endParaRPr lang="fr-FR" dirty="0"/>
          </a:p>
        </p:txBody>
      </p:sp>
      <p:sp>
        <p:nvSpPr>
          <p:cNvPr id="3" name="Espace réservé du contenu 2"/>
          <p:cNvSpPr>
            <a:spLocks noGrp="1"/>
          </p:cNvSpPr>
          <p:nvPr>
            <p:ph sz="half" idx="1"/>
          </p:nvPr>
        </p:nvSpPr>
        <p:spPr>
          <a:xfrm>
            <a:off x="179512" y="980728"/>
            <a:ext cx="8424936" cy="5145435"/>
          </a:xfrm>
        </p:spPr>
        <p:txBody>
          <a:bodyPr>
            <a:normAutofit fontScale="55000" lnSpcReduction="20000"/>
          </a:bodyPr>
          <a:lstStyle/>
          <a:p>
            <a:pPr marL="0" indent="0" algn="just">
              <a:buNone/>
            </a:pPr>
            <a:r>
              <a:rPr lang="en-GB" sz="2900" b="1" dirty="0" smtClean="0">
                <a:latin typeface="Diavlo Book" pitchFamily="50" charset="0"/>
              </a:rPr>
              <a:t>Patrols are the centre </a:t>
            </a:r>
            <a:r>
              <a:rPr lang="en-GB" sz="2900" dirty="0" smtClean="0">
                <a:latin typeface="Diavlo Book" pitchFamily="50" charset="0"/>
              </a:rPr>
              <a:t>of the pedagogical proposition of the pioneers and caravels. It’s the engine of the caravan’s activities. It’s mandatory to propose activities as a patrol to teenagers seeking autonomy in a safe context.</a:t>
            </a:r>
          </a:p>
          <a:p>
            <a:pPr marL="0" indent="0" algn="just">
              <a:buNone/>
            </a:pPr>
            <a:endParaRPr lang="en-GB" sz="2900" dirty="0" smtClean="0">
              <a:latin typeface="Diavlo Book" pitchFamily="50" charset="0"/>
            </a:endParaRPr>
          </a:p>
          <a:p>
            <a:pPr marL="0" indent="0" algn="just">
              <a:buNone/>
            </a:pPr>
            <a:r>
              <a:rPr lang="en-GB" sz="2900" b="1" u="sng" dirty="0" smtClean="0">
                <a:latin typeface="Diavlo Book" pitchFamily="50" charset="0"/>
              </a:rPr>
              <a:t>Patrol weekends</a:t>
            </a:r>
          </a:p>
          <a:p>
            <a:pPr marL="0" indent="0" algn="just">
              <a:buNone/>
            </a:pPr>
            <a:r>
              <a:rPr lang="en-GB" sz="2900" dirty="0" smtClean="0">
                <a:latin typeface="Diavlo Book" pitchFamily="50" charset="0"/>
              </a:rPr>
              <a:t>They are in the </a:t>
            </a:r>
            <a:r>
              <a:rPr lang="en-GB" sz="2900" b="1" dirty="0" smtClean="0">
                <a:latin typeface="Diavlo Book" pitchFamily="50" charset="0"/>
              </a:rPr>
              <a:t>centre of the patrol’s life </a:t>
            </a:r>
            <a:r>
              <a:rPr lang="en-GB" sz="2900" dirty="0" smtClean="0">
                <a:latin typeface="Diavlo Book" pitchFamily="50" charset="0"/>
              </a:rPr>
              <a:t>and take place once every half-year. It’s an opportunity to meet as a patrol, to go camping, to talk, to get to know each other better, but also to work on the Patrol’s missions for the PAC, to perform a service activity, an exploration in nature. Weekends have to be planned and defined together with the leaders.</a:t>
            </a:r>
          </a:p>
          <a:p>
            <a:pPr marL="0" indent="0" algn="just">
              <a:buNone/>
            </a:pPr>
            <a:endParaRPr lang="en-GB" sz="2900" dirty="0" smtClean="0">
              <a:latin typeface="Diavlo Book" pitchFamily="50" charset="0"/>
            </a:endParaRPr>
          </a:p>
          <a:p>
            <a:pPr marL="0" indent="0" algn="just">
              <a:buNone/>
            </a:pPr>
            <a:r>
              <a:rPr lang="en-GB" sz="2900" b="1" u="sng" dirty="0" smtClean="0">
                <a:latin typeface="Diavlo Book" pitchFamily="50" charset="0"/>
              </a:rPr>
              <a:t>The Patrol’s missions</a:t>
            </a:r>
          </a:p>
          <a:p>
            <a:pPr marL="0" indent="0" algn="just">
              <a:buNone/>
            </a:pPr>
            <a:r>
              <a:rPr lang="en-GB" sz="2900" dirty="0" smtClean="0">
                <a:latin typeface="Diavlo Book" pitchFamily="50" charset="0"/>
              </a:rPr>
              <a:t>In order for a PAC to succeed, </a:t>
            </a:r>
            <a:r>
              <a:rPr lang="en-GB" sz="2900" b="1" dirty="0" smtClean="0">
                <a:latin typeface="Diavlo Book" pitchFamily="50" charset="0"/>
              </a:rPr>
              <a:t>each patrol is in charge of 1 or a few missions</a:t>
            </a:r>
            <a:r>
              <a:rPr lang="en-GB" sz="2900" dirty="0" smtClean="0">
                <a:latin typeface="Diavlo Book" pitchFamily="50" charset="0"/>
              </a:rPr>
              <a:t>. It’s important to understand what is needed and why: what’s the use of this mission… the more precise we are, the more efficient it will be. Then, </a:t>
            </a:r>
            <a:r>
              <a:rPr lang="en-GB" sz="2900" b="1" dirty="0" smtClean="0">
                <a:latin typeface="Diavlo Book" pitchFamily="50" charset="0"/>
              </a:rPr>
              <a:t>patrols should be trained to succeed</a:t>
            </a:r>
            <a:r>
              <a:rPr lang="en-GB" sz="2900" dirty="0" smtClean="0">
                <a:latin typeface="Diavlo Book" pitchFamily="50" charset="0"/>
              </a:rPr>
              <a:t>, individually and as a patrol. There are surely things to be learned from skilled people in the scout's parent network for example. After that, the tasks only need to be distributed amongst the patrols, to be prepared at the right time.</a:t>
            </a:r>
          </a:p>
          <a:p>
            <a:pPr marL="0" indent="0" algn="just">
              <a:buNone/>
            </a:pPr>
            <a:endParaRPr lang="en-GB" sz="2900" b="1" u="sng" dirty="0" smtClean="0">
              <a:latin typeface="Diavlo Book" pitchFamily="50" charset="0"/>
            </a:endParaRPr>
          </a:p>
          <a:p>
            <a:pPr marL="0" indent="0" algn="just">
              <a:buNone/>
            </a:pPr>
            <a:r>
              <a:rPr lang="en-GB" sz="2900" b="1" u="sng" dirty="0" smtClean="0">
                <a:latin typeface="Diavlo Book" pitchFamily="50" charset="0"/>
              </a:rPr>
              <a:t>The Trek</a:t>
            </a:r>
          </a:p>
          <a:p>
            <a:pPr marL="0" indent="0" algn="just">
              <a:buNone/>
            </a:pPr>
            <a:r>
              <a:rPr lang="en-GB" sz="2900" dirty="0" smtClean="0">
                <a:latin typeface="Diavlo Book" pitchFamily="50" charset="0"/>
              </a:rPr>
              <a:t>It’s an </a:t>
            </a:r>
            <a:r>
              <a:rPr lang="en-GB" sz="2900" b="1" dirty="0" smtClean="0">
                <a:latin typeface="Diavlo Book" pitchFamily="50" charset="0"/>
              </a:rPr>
              <a:t>exploration time</a:t>
            </a:r>
            <a:r>
              <a:rPr lang="en-GB" sz="2900" dirty="0" smtClean="0">
                <a:latin typeface="Diavlo Book" pitchFamily="50" charset="0"/>
              </a:rPr>
              <a:t>. Prepared and with set rules, it allows each patrol to</a:t>
            </a:r>
          </a:p>
          <a:p>
            <a:pPr marL="0" indent="0">
              <a:buNone/>
            </a:pPr>
            <a:r>
              <a:rPr lang="en-GB" sz="2900" dirty="0" smtClean="0">
                <a:latin typeface="Diavlo Book" pitchFamily="50" charset="0"/>
              </a:rPr>
              <a:t> leave and discover new landscapes and to meet new people autonomously</a:t>
            </a:r>
          </a:p>
          <a:p>
            <a:pPr marL="0" indent="0">
              <a:buNone/>
            </a:pPr>
            <a:r>
              <a:rPr lang="en-GB" sz="2900" dirty="0" smtClean="0">
                <a:latin typeface="Diavlo Book" pitchFamily="50" charset="0"/>
              </a:rPr>
              <a:t> for 2 or 3 days.</a:t>
            </a:r>
          </a:p>
          <a:p>
            <a:endParaRPr lang="fr-FR" dirty="0"/>
          </a:p>
        </p:txBody>
      </p:sp>
      <p:pic>
        <p:nvPicPr>
          <p:cNvPr id="5" name="Image 4" descr="The Patrol’s missions">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7236296" y="5013176"/>
            <a:ext cx="1828800" cy="1371600"/>
          </a:xfrm>
          <a:prstGeom prst="rect">
            <a:avLst/>
          </a:prstGeom>
          <a:noFill/>
          <a:ln>
            <a:noFill/>
          </a:ln>
        </p:spPr>
      </p:pic>
      <p:pic>
        <p:nvPicPr>
          <p:cNvPr id="6" name="Picture 2" descr="C:\Documents and Settings\eurocitoyen\Bureau\Morgan\Logo\piocara_logo_p1805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7719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err="1"/>
              <a:t>Experience</a:t>
            </a:r>
            <a:r>
              <a:rPr lang="fr-FR" b="1" dirty="0"/>
              <a:t> the </a:t>
            </a:r>
            <a:r>
              <a:rPr lang="fr-FR" b="1" dirty="0" err="1" smtClean="0"/>
              <a:t>councils</a:t>
            </a:r>
            <a:r>
              <a:rPr lang="fr-FR" dirty="0"/>
              <a:t/>
            </a:r>
            <a:br>
              <a:rPr lang="fr-FR" dirty="0"/>
            </a:br>
            <a:endParaRPr lang="fr-FR" dirty="0"/>
          </a:p>
        </p:txBody>
      </p:sp>
      <p:sp>
        <p:nvSpPr>
          <p:cNvPr id="3" name="Espace réservé du contenu 2"/>
          <p:cNvSpPr>
            <a:spLocks noGrp="1"/>
          </p:cNvSpPr>
          <p:nvPr>
            <p:ph sz="half" idx="1"/>
          </p:nvPr>
        </p:nvSpPr>
        <p:spPr>
          <a:xfrm>
            <a:off x="467544" y="1268760"/>
            <a:ext cx="8136904" cy="5040560"/>
          </a:xfrm>
        </p:spPr>
        <p:txBody>
          <a:bodyPr>
            <a:normAutofit fontScale="55000" lnSpcReduction="20000"/>
          </a:bodyPr>
          <a:lstStyle/>
          <a:p>
            <a:pPr marL="0" indent="0" algn="just">
              <a:buNone/>
            </a:pPr>
            <a:r>
              <a:rPr lang="en-GB" sz="2900" dirty="0" smtClean="0">
                <a:latin typeface="Diavlo Book" pitchFamily="50" charset="0"/>
              </a:rPr>
              <a:t>Councils are made to be the places for decision and evaluation. It’s a place to live democracy.</a:t>
            </a:r>
          </a:p>
          <a:p>
            <a:pPr marL="0" indent="0" algn="just">
              <a:buNone/>
            </a:pPr>
            <a:endParaRPr lang="en-GB" sz="2900" dirty="0" smtClean="0">
              <a:latin typeface="Diavlo Book" pitchFamily="50" charset="0"/>
            </a:endParaRPr>
          </a:p>
          <a:p>
            <a:pPr marL="0" indent="0" algn="just">
              <a:buNone/>
            </a:pPr>
            <a:r>
              <a:rPr lang="en-GB" sz="2900" b="1" dirty="0" smtClean="0">
                <a:latin typeface="Diavlo Book" pitchFamily="50" charset="0"/>
              </a:rPr>
              <a:t>The various councils:</a:t>
            </a:r>
          </a:p>
          <a:p>
            <a:pPr marL="0" indent="0" algn="just">
              <a:buNone/>
            </a:pPr>
            <a:endParaRPr lang="en-GB" sz="2900" dirty="0" smtClean="0">
              <a:latin typeface="Diavlo Book" pitchFamily="50" charset="0"/>
            </a:endParaRPr>
          </a:p>
          <a:p>
            <a:pPr lvl="0" algn="just"/>
            <a:r>
              <a:rPr lang="en-GB" sz="2900" b="1" u="sng" dirty="0" smtClean="0">
                <a:latin typeface="Diavlo Book" pitchFamily="50" charset="0"/>
              </a:rPr>
              <a:t>The PAC council</a:t>
            </a:r>
            <a:endParaRPr lang="en-GB" sz="2900" u="sng" dirty="0" smtClean="0">
              <a:latin typeface="Diavlo Book" pitchFamily="50" charset="0"/>
            </a:endParaRPr>
          </a:p>
          <a:p>
            <a:pPr marL="0" indent="0" algn="just">
              <a:buNone/>
            </a:pPr>
            <a:r>
              <a:rPr lang="en-GB" sz="2900" dirty="0" smtClean="0">
                <a:latin typeface="Diavlo Book" pitchFamily="50" charset="0"/>
              </a:rPr>
              <a:t>It gathers the 3</a:t>
            </a:r>
            <a:r>
              <a:rPr lang="en-GB" sz="2900" baseline="30000" dirty="0" smtClean="0">
                <a:latin typeface="Diavlo Book" pitchFamily="50" charset="0"/>
              </a:rPr>
              <a:t>rd</a:t>
            </a:r>
            <a:r>
              <a:rPr lang="en-GB" sz="2900" dirty="0" smtClean="0">
                <a:latin typeface="Diavlo Book" pitchFamily="50" charset="0"/>
              </a:rPr>
              <a:t> years, the </a:t>
            </a:r>
            <a:r>
              <a:rPr lang="en-GB" sz="2900" b="1" dirty="0" smtClean="0">
                <a:latin typeface="Diavlo Book" pitchFamily="50" charset="0"/>
              </a:rPr>
              <a:t>patrol leaders </a:t>
            </a:r>
            <a:r>
              <a:rPr lang="en-GB" sz="2900" dirty="0" smtClean="0">
                <a:latin typeface="Diavlo Book" pitchFamily="50" charset="0"/>
              </a:rPr>
              <a:t>and </a:t>
            </a:r>
            <a:r>
              <a:rPr lang="en-GB" sz="2900" b="1" dirty="0" smtClean="0">
                <a:latin typeface="Diavlo Book" pitchFamily="50" charset="0"/>
              </a:rPr>
              <a:t>the leaders </a:t>
            </a:r>
            <a:r>
              <a:rPr lang="en-GB" sz="2900" dirty="0" smtClean="0">
                <a:latin typeface="Diavlo Book" pitchFamily="50" charset="0"/>
              </a:rPr>
              <a:t>are members of this council. Decisions concerning the organization of the PAC are made during this council (schedule, communication, different tasks...).</a:t>
            </a:r>
            <a:br>
              <a:rPr lang="en-GB" sz="2900" dirty="0" smtClean="0">
                <a:latin typeface="Diavlo Book" pitchFamily="50" charset="0"/>
              </a:rPr>
            </a:br>
            <a:endParaRPr lang="en-GB" sz="2900" dirty="0" smtClean="0">
              <a:latin typeface="Diavlo Book" pitchFamily="50" charset="0"/>
            </a:endParaRPr>
          </a:p>
          <a:p>
            <a:pPr lvl="0" algn="just"/>
            <a:r>
              <a:rPr lang="en-GB" sz="2900" b="1" u="sng" dirty="0" smtClean="0">
                <a:latin typeface="Diavlo Book" pitchFamily="50" charset="0"/>
              </a:rPr>
              <a:t>The caravan council</a:t>
            </a:r>
            <a:endParaRPr lang="en-GB" sz="2900" u="sng" dirty="0" smtClean="0">
              <a:latin typeface="Diavlo Book" pitchFamily="50" charset="0"/>
            </a:endParaRPr>
          </a:p>
          <a:p>
            <a:pPr marL="0" indent="0" algn="just">
              <a:buNone/>
            </a:pPr>
            <a:r>
              <a:rPr lang="en-GB" sz="2900" b="1" dirty="0" smtClean="0">
                <a:latin typeface="Diavlo Book" pitchFamily="50" charset="0"/>
              </a:rPr>
              <a:t>All members of the caravan </a:t>
            </a:r>
            <a:r>
              <a:rPr lang="en-GB" sz="2900" dirty="0" smtClean="0">
                <a:latin typeface="Diavlo Book" pitchFamily="50" charset="0"/>
              </a:rPr>
              <a:t>to choose the PAC and discusses important decisions.</a:t>
            </a:r>
          </a:p>
          <a:p>
            <a:pPr marL="0" indent="0" algn="just">
              <a:buNone/>
            </a:pPr>
            <a:endParaRPr lang="en-GB" sz="2900" dirty="0" smtClean="0">
              <a:latin typeface="Diavlo Book" pitchFamily="50" charset="0"/>
            </a:endParaRPr>
          </a:p>
          <a:p>
            <a:pPr lvl="0" algn="just"/>
            <a:r>
              <a:rPr lang="en-GB" sz="2900" b="1" u="sng" dirty="0" smtClean="0">
                <a:latin typeface="Diavlo Book" pitchFamily="50" charset="0"/>
              </a:rPr>
              <a:t>The </a:t>
            </a:r>
            <a:r>
              <a:rPr lang="en-GB" sz="2900" b="1" u="sng" dirty="0" err="1" smtClean="0">
                <a:latin typeface="Diavlo Book" pitchFamily="50" charset="0"/>
              </a:rPr>
              <a:t>wise's</a:t>
            </a:r>
            <a:r>
              <a:rPr lang="en-GB" sz="2900" b="1" u="sng" dirty="0" smtClean="0">
                <a:latin typeface="Diavlo Book" pitchFamily="50" charset="0"/>
              </a:rPr>
              <a:t> council</a:t>
            </a:r>
            <a:endParaRPr lang="en-GB" sz="2900" u="sng" dirty="0" smtClean="0">
              <a:latin typeface="Diavlo Book" pitchFamily="50" charset="0"/>
            </a:endParaRPr>
          </a:p>
          <a:p>
            <a:pPr marL="0" indent="0" algn="just">
              <a:buNone/>
            </a:pPr>
            <a:r>
              <a:rPr lang="en-GB" sz="2900" dirty="0" smtClean="0">
                <a:latin typeface="Diavlo Book" pitchFamily="50" charset="0"/>
              </a:rPr>
              <a:t>At the end of the summer camp it gathers all ventures and caravel who are not leaving the caravan. During this meeting, </a:t>
            </a:r>
            <a:r>
              <a:rPr lang="en-GB" sz="2900" b="1" dirty="0" smtClean="0">
                <a:latin typeface="Diavlo Book" pitchFamily="50" charset="0"/>
              </a:rPr>
              <a:t>the caravan chooses the patrol leaders for the following year</a:t>
            </a:r>
            <a:r>
              <a:rPr lang="en-GB" sz="2900" dirty="0" smtClean="0">
                <a:latin typeface="Diavlo Book" pitchFamily="50" charset="0"/>
              </a:rPr>
              <a:t>. Before the vote, every candidate presents him/herself and explains why he/she would like to take this responsibility. During the camp, leaders can encourage one or another teenager to be a candidate for the </a:t>
            </a:r>
            <a:r>
              <a:rPr lang="en-GB" sz="2900" u="sng" dirty="0" smtClean="0">
                <a:latin typeface="Diavlo Book" pitchFamily="50" charset="0"/>
                <a:hlinkClick r:id="rId2"/>
              </a:rPr>
              <a:t>patrol leader role</a:t>
            </a:r>
            <a:r>
              <a:rPr lang="en-GB" sz="2900" dirty="0" smtClean="0">
                <a:latin typeface="Diavlo Book" pitchFamily="50" charset="0"/>
              </a:rPr>
              <a:t> if they feel the teenager ready and able to take this responsibility.</a:t>
            </a:r>
          </a:p>
          <a:p>
            <a:endParaRPr lang="fr-FR" dirty="0"/>
          </a:p>
        </p:txBody>
      </p:sp>
      <p:pic>
        <p:nvPicPr>
          <p:cNvPr id="5" name="Picture 2" descr="C:\Documents and Settings\eurocitoyen\Bureau\Morgan\Logo\piocara_logo_p1805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365" y="130145"/>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789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en-US" sz="4900" dirty="0" smtClean="0">
                <a:latin typeface="Diavlo Book" pitchFamily="50" charset="0"/>
              </a:rPr>
              <a:t>Missions</a:t>
            </a:r>
            <a:r>
              <a:rPr lang="fr-FR" dirty="0"/>
              <a:t/>
            </a:r>
            <a:br>
              <a:rPr lang="fr-FR" dirty="0"/>
            </a:br>
            <a:endParaRPr lang="fr-FR" dirty="0"/>
          </a:p>
        </p:txBody>
      </p:sp>
      <p:sp>
        <p:nvSpPr>
          <p:cNvPr id="3" name="Espace réservé du contenu 2"/>
          <p:cNvSpPr>
            <a:spLocks noGrp="1"/>
          </p:cNvSpPr>
          <p:nvPr>
            <p:ph sz="half" idx="1"/>
          </p:nvPr>
        </p:nvSpPr>
        <p:spPr>
          <a:xfrm>
            <a:off x="179512" y="692696"/>
            <a:ext cx="7560840" cy="5760640"/>
          </a:xfrm>
        </p:spPr>
        <p:txBody>
          <a:bodyPr>
            <a:noAutofit/>
          </a:bodyPr>
          <a:lstStyle/>
          <a:p>
            <a:pPr marL="0" indent="0">
              <a:buNone/>
            </a:pPr>
            <a:endParaRPr lang="en-US" sz="1600" b="1" dirty="0" smtClean="0">
              <a:latin typeface="Diavlo Book" pitchFamily="50" charset="0"/>
            </a:endParaRPr>
          </a:p>
          <a:p>
            <a:pPr marL="0" indent="0">
              <a:buNone/>
            </a:pPr>
            <a:endParaRPr lang="en-US" sz="1600" dirty="0" smtClean="0">
              <a:latin typeface="Diavlo Book" pitchFamily="50" charset="0"/>
            </a:endParaRPr>
          </a:p>
          <a:p>
            <a:pPr marL="0" indent="0">
              <a:buNone/>
            </a:pPr>
            <a:r>
              <a:rPr lang="en-US" sz="1600" b="1" u="sng" dirty="0" smtClean="0">
                <a:latin typeface="Diavlo Book" pitchFamily="50" charset="0"/>
              </a:rPr>
              <a:t>Participation</a:t>
            </a:r>
            <a:r>
              <a:rPr lang="en-US" sz="1600" b="1" u="sng" dirty="0">
                <a:latin typeface="Diavlo Book" pitchFamily="50" charset="0"/>
              </a:rPr>
              <a:t>, speak up and communication</a:t>
            </a:r>
            <a:endParaRPr lang="fr-FR" sz="1600" u="sng" dirty="0">
              <a:latin typeface="Diavlo Book" pitchFamily="50" charset="0"/>
            </a:endParaRPr>
          </a:p>
          <a:p>
            <a:pPr marL="0" indent="0">
              <a:buNone/>
            </a:pPr>
            <a:r>
              <a:rPr lang="en-US" sz="1600" dirty="0">
                <a:latin typeface="Diavlo Book" pitchFamily="50" charset="0"/>
              </a:rPr>
              <a:t>At this time of global communication, “</a:t>
            </a:r>
            <a:r>
              <a:rPr lang="en-US" sz="1600" b="1" dirty="0">
                <a:latin typeface="Diavlo Book" pitchFamily="50" charset="0"/>
              </a:rPr>
              <a:t>to be free” comes through learning to </a:t>
            </a:r>
            <a:r>
              <a:rPr lang="en-US" sz="1600" dirty="0">
                <a:latin typeface="Diavlo Book" pitchFamily="50" charset="0"/>
              </a:rPr>
              <a:t>master informatics, radio or TV, Internet with its blogs and its websites. </a:t>
            </a:r>
            <a:endParaRPr lang="en-US" sz="1600" dirty="0" smtClean="0">
              <a:latin typeface="Diavlo Book" pitchFamily="50" charset="0"/>
            </a:endParaRPr>
          </a:p>
          <a:p>
            <a:pPr marL="0" indent="0">
              <a:buNone/>
            </a:pPr>
            <a:endParaRPr lang="en-GB" sz="1600" b="1" dirty="0" smtClean="0">
              <a:latin typeface="Diavlo Book" pitchFamily="50" charset="0"/>
            </a:endParaRPr>
          </a:p>
          <a:p>
            <a:pPr marL="0" indent="0">
              <a:buNone/>
            </a:pPr>
            <a:r>
              <a:rPr lang="en-GB" sz="1600" b="1" u="sng" dirty="0" smtClean="0">
                <a:latin typeface="Diavlo Book" pitchFamily="50" charset="0"/>
              </a:rPr>
              <a:t>Gospel </a:t>
            </a:r>
            <a:r>
              <a:rPr lang="en-GB" sz="1600" b="1" u="sng" dirty="0">
                <a:latin typeface="Diavlo Book" pitchFamily="50" charset="0"/>
              </a:rPr>
              <a:t>and scout life</a:t>
            </a:r>
            <a:endParaRPr lang="fr-FR" sz="1600" u="sng" dirty="0">
              <a:latin typeface="Diavlo Book" pitchFamily="50" charset="0"/>
            </a:endParaRPr>
          </a:p>
          <a:p>
            <a:pPr marL="0" indent="0">
              <a:buNone/>
            </a:pPr>
            <a:r>
              <a:rPr lang="en-GB" sz="1600" b="1" dirty="0">
                <a:latin typeface="Diavlo Book" pitchFamily="50" charset="0"/>
              </a:rPr>
              <a:t>Religion gives meaning to our acts and relates ourselves to others and to God</a:t>
            </a:r>
            <a:r>
              <a:rPr lang="en-GB" sz="1600" dirty="0">
                <a:latin typeface="Diavlo Book" pitchFamily="50" charset="0"/>
              </a:rPr>
              <a:t>. To attend pilgrimages, to animate masses, to encounter new religions, create Gospel experiences.</a:t>
            </a:r>
            <a:r>
              <a:rPr lang="en-GB" sz="1600" b="1" dirty="0">
                <a:latin typeface="Diavlo Book" pitchFamily="50" charset="0"/>
              </a:rPr>
              <a:t> </a:t>
            </a:r>
            <a:endParaRPr lang="fr-FR" sz="1600" dirty="0">
              <a:latin typeface="Diavlo Book" pitchFamily="50" charset="0"/>
            </a:endParaRPr>
          </a:p>
          <a:p>
            <a:pPr marL="0" indent="0">
              <a:buNone/>
            </a:pPr>
            <a:endParaRPr lang="en-US" sz="1600" b="1" dirty="0" smtClean="0">
              <a:latin typeface="Diavlo Book" pitchFamily="50" charset="0"/>
            </a:endParaRPr>
          </a:p>
          <a:p>
            <a:pPr marL="0" indent="0">
              <a:buNone/>
            </a:pPr>
            <a:r>
              <a:rPr lang="en-US" sz="1600" b="1" u="sng" dirty="0" smtClean="0">
                <a:latin typeface="Diavlo Book" pitchFamily="50" charset="0"/>
              </a:rPr>
              <a:t>Construction </a:t>
            </a:r>
            <a:r>
              <a:rPr lang="en-US" sz="1600" b="1" u="sng" dirty="0">
                <a:latin typeface="Diavlo Book" pitchFamily="50" charset="0"/>
              </a:rPr>
              <a:t>and manufacturing</a:t>
            </a:r>
            <a:endParaRPr lang="fr-FR" sz="1600" u="sng" dirty="0">
              <a:latin typeface="Diavlo Book" pitchFamily="50" charset="0"/>
            </a:endParaRPr>
          </a:p>
          <a:p>
            <a:pPr marL="0" indent="0">
              <a:buNone/>
            </a:pPr>
            <a:r>
              <a:rPr lang="en-GB" sz="1600" dirty="0">
                <a:latin typeface="Diavlo Book" pitchFamily="50" charset="0"/>
              </a:rPr>
              <a:t>Use of hands developed Man’s intelligence… so we shouldn’t hesitate! So let’s make woodcraft, let’s design new of way of ecologic transportation, </a:t>
            </a:r>
            <a:r>
              <a:rPr lang="en-GB" sz="1600" b="1" dirty="0">
                <a:latin typeface="Diavlo Book" pitchFamily="50" charset="0"/>
              </a:rPr>
              <a:t>let’s try the “</a:t>
            </a:r>
            <a:r>
              <a:rPr lang="en-GB" sz="1600" b="1" dirty="0" err="1">
                <a:latin typeface="Diavlo Book" pitchFamily="50" charset="0"/>
              </a:rPr>
              <a:t>recup’art</a:t>
            </a:r>
            <a:r>
              <a:rPr lang="en-GB" sz="1600" b="1" dirty="0">
                <a:latin typeface="Diavlo Book" pitchFamily="50" charset="0"/>
              </a:rPr>
              <a:t>” </a:t>
            </a:r>
            <a:r>
              <a:rPr lang="en-GB" sz="1600" dirty="0">
                <a:latin typeface="Diavlo Book" pitchFamily="50" charset="0"/>
              </a:rPr>
              <a:t>(concept of making art from rubbish, or with items which were supposed to be binned) A PAC which allows each and every one to create and be proud of him/herself.</a:t>
            </a:r>
            <a:endParaRPr lang="fr-FR" sz="1600" dirty="0">
              <a:latin typeface="Diavlo Book" pitchFamily="50" charset="0"/>
            </a:endParaRPr>
          </a:p>
          <a:p>
            <a:pPr marL="0" indent="0">
              <a:buNone/>
            </a:pPr>
            <a:endParaRPr lang="en-US" sz="1600" b="1" dirty="0" smtClean="0">
              <a:latin typeface="Diavlo Book" pitchFamily="50" charset="0"/>
            </a:endParaRPr>
          </a:p>
          <a:p>
            <a:pPr marL="0" indent="0">
              <a:buNone/>
            </a:pPr>
            <a:r>
              <a:rPr lang="en-US" sz="1600" b="1" u="sng" dirty="0" smtClean="0">
                <a:latin typeface="Diavlo Book" pitchFamily="50" charset="0"/>
              </a:rPr>
              <a:t>Environment</a:t>
            </a:r>
            <a:endParaRPr lang="fr-FR" sz="1600" u="sng" dirty="0">
              <a:latin typeface="Diavlo Book" pitchFamily="50" charset="0"/>
            </a:endParaRPr>
          </a:p>
          <a:p>
            <a:pPr marL="0" indent="0">
              <a:buNone/>
            </a:pPr>
            <a:r>
              <a:rPr lang="en-GB" sz="1600" dirty="0">
                <a:latin typeface="Diavlo Book" pitchFamily="50" charset="0"/>
              </a:rPr>
              <a:t>In the 21</a:t>
            </a:r>
            <a:r>
              <a:rPr lang="en-GB" sz="1600" baseline="30000" dirty="0">
                <a:latin typeface="Diavlo Book" pitchFamily="50" charset="0"/>
              </a:rPr>
              <a:t>st</a:t>
            </a:r>
            <a:r>
              <a:rPr lang="en-GB" sz="1600" dirty="0">
                <a:latin typeface="Diavlo Book" pitchFamily="50" charset="0"/>
              </a:rPr>
              <a:t> Century, it’s a human duty: </a:t>
            </a:r>
            <a:r>
              <a:rPr lang="en-GB" sz="1600" b="1" dirty="0">
                <a:latin typeface="Diavlo Book" pitchFamily="50" charset="0"/>
              </a:rPr>
              <a:t>understand and preserve the ecological balances</a:t>
            </a:r>
            <a:r>
              <a:rPr lang="en-GB" sz="1600" dirty="0">
                <a:latin typeface="Diavlo Book" pitchFamily="50" charset="0"/>
              </a:rPr>
              <a:t>, develop the environmental quality of his/her area, rural or urban, choose his/her own way of life </a:t>
            </a:r>
            <a:r>
              <a:rPr lang="en-GB" sz="1600" b="1" dirty="0">
                <a:latin typeface="Diavlo Book" pitchFamily="50" charset="0"/>
              </a:rPr>
              <a:t>respecting sustainable development</a:t>
            </a:r>
            <a:r>
              <a:rPr lang="en-GB" sz="1600" dirty="0">
                <a:latin typeface="Diavlo Book" pitchFamily="50" charset="0"/>
              </a:rPr>
              <a:t>…</a:t>
            </a:r>
            <a:r>
              <a:rPr lang="en-GB" sz="1600" b="1" dirty="0">
                <a:latin typeface="Diavlo Book" pitchFamily="50" charset="0"/>
              </a:rPr>
              <a:t> </a:t>
            </a:r>
            <a:endParaRPr lang="fr-FR" sz="1600" dirty="0">
              <a:latin typeface="Diavlo Book" pitchFamily="50" charset="0"/>
            </a:endParaRPr>
          </a:p>
          <a:p>
            <a:endParaRPr lang="fr-FR" sz="1200" dirty="0"/>
          </a:p>
        </p:txBody>
      </p:sp>
      <p:pic>
        <p:nvPicPr>
          <p:cNvPr id="5" name="Picture 2" descr="C:\Documents and Settings\eurocitoyen\Bureau\Morgan\Logo\piocara_logo_p1805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7365" y="130145"/>
            <a:ext cx="2095474" cy="680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http://caravane.sgdf.fr/img/128x96r/image-en-speakup-png.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7819323" y="1411740"/>
            <a:ext cx="952500" cy="914400"/>
          </a:xfrm>
          <a:prstGeom prst="rect">
            <a:avLst/>
          </a:prstGeom>
          <a:noFill/>
          <a:ln>
            <a:noFill/>
          </a:ln>
        </p:spPr>
      </p:pic>
      <p:pic>
        <p:nvPicPr>
          <p:cNvPr id="7" name="Image 6" descr="http://caravane.sgdf.fr/img/128x96r/image-en-gospel-png.p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7689552" y="2611760"/>
            <a:ext cx="1054100" cy="914400"/>
          </a:xfrm>
          <a:prstGeom prst="rect">
            <a:avLst/>
          </a:prstGeom>
          <a:noFill/>
          <a:ln>
            <a:noFill/>
          </a:ln>
        </p:spPr>
      </p:pic>
      <p:pic>
        <p:nvPicPr>
          <p:cNvPr id="8" name="Image 7" descr="http://caravane.sgdf.fr/img/128x96r/image-en-construction-png.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7736844" y="4221088"/>
            <a:ext cx="1092200" cy="914400"/>
          </a:xfrm>
          <a:prstGeom prst="rect">
            <a:avLst/>
          </a:prstGeom>
          <a:noFill/>
          <a:ln>
            <a:noFill/>
          </a:ln>
        </p:spPr>
      </p:pic>
      <p:pic>
        <p:nvPicPr>
          <p:cNvPr id="9" name="Image 8" descr="http://caravane.sgdf.fr/img/128x96r/image-en-environment-png.pn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8085102" y="5733256"/>
            <a:ext cx="869950" cy="914400"/>
          </a:xfrm>
          <a:prstGeom prst="rect">
            <a:avLst/>
          </a:prstGeom>
          <a:noFill/>
          <a:ln>
            <a:noFill/>
          </a:ln>
        </p:spPr>
      </p:pic>
    </p:spTree>
    <p:extLst>
      <p:ext uri="{BB962C8B-B14F-4D97-AF65-F5344CB8AC3E}">
        <p14:creationId xmlns:p14="http://schemas.microsoft.com/office/powerpoint/2010/main" val="12441519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latin typeface="Diavlo Book" pitchFamily="50" charset="0"/>
              </a:rPr>
              <a:t>Missions</a:t>
            </a:r>
            <a:endParaRPr lang="fr-FR" dirty="0">
              <a:latin typeface="Diavlo Book" pitchFamily="50" charset="0"/>
            </a:endParaRPr>
          </a:p>
        </p:txBody>
      </p:sp>
      <p:sp>
        <p:nvSpPr>
          <p:cNvPr id="3" name="Espace réservé du contenu 2"/>
          <p:cNvSpPr>
            <a:spLocks noGrp="1"/>
          </p:cNvSpPr>
          <p:nvPr>
            <p:ph sz="half" idx="1"/>
          </p:nvPr>
        </p:nvSpPr>
        <p:spPr>
          <a:xfrm>
            <a:off x="107504" y="1412776"/>
            <a:ext cx="7704856" cy="5184576"/>
          </a:xfrm>
        </p:spPr>
        <p:txBody>
          <a:bodyPr>
            <a:normAutofit fontScale="55000" lnSpcReduction="20000"/>
          </a:bodyPr>
          <a:lstStyle/>
          <a:p>
            <a:pPr marL="0" indent="0">
              <a:buNone/>
            </a:pPr>
            <a:endParaRPr lang="en-US" b="1" dirty="0">
              <a:latin typeface="Diavlo Book" pitchFamily="50" charset="0"/>
            </a:endParaRPr>
          </a:p>
          <a:p>
            <a:pPr marL="0" indent="0">
              <a:buNone/>
            </a:pPr>
            <a:r>
              <a:rPr lang="en-US" b="1" u="sng" dirty="0">
                <a:latin typeface="Diavlo Book" pitchFamily="50" charset="0"/>
              </a:rPr>
              <a:t>Adventure and Life in nature</a:t>
            </a:r>
            <a:endParaRPr lang="fr-FR" u="sng" dirty="0">
              <a:latin typeface="Diavlo Book" pitchFamily="50" charset="0"/>
            </a:endParaRPr>
          </a:p>
          <a:p>
            <a:pPr marL="0" indent="0">
              <a:buNone/>
            </a:pPr>
            <a:r>
              <a:rPr lang="en-GB" dirty="0">
                <a:latin typeface="Diavlo Book" pitchFamily="50" charset="0"/>
              </a:rPr>
              <a:t>Develop our physical capacities, contemplate Nature’s harmony and force, camp in the trees, travel on roads, explore caves, discover the sub-aquatic world, climb mountains, try a new sport…</a:t>
            </a:r>
            <a:endParaRPr lang="fr-FR" dirty="0">
              <a:latin typeface="Diavlo Book" pitchFamily="50" charset="0"/>
            </a:endParaRPr>
          </a:p>
          <a:p>
            <a:pPr marL="0" indent="0">
              <a:buNone/>
            </a:pPr>
            <a:endParaRPr lang="en-US" b="1" dirty="0" smtClean="0">
              <a:latin typeface="Diavlo Book" pitchFamily="50" charset="0"/>
            </a:endParaRPr>
          </a:p>
          <a:p>
            <a:pPr marL="0" indent="0">
              <a:buNone/>
            </a:pPr>
            <a:endParaRPr lang="en-US" b="1" u="sng" dirty="0">
              <a:latin typeface="Diavlo Book" pitchFamily="50" charset="0"/>
            </a:endParaRPr>
          </a:p>
          <a:p>
            <a:pPr marL="0" indent="0">
              <a:buNone/>
            </a:pPr>
            <a:r>
              <a:rPr lang="en-US" b="1" u="sng" dirty="0">
                <a:latin typeface="Diavlo Book" pitchFamily="50" charset="0"/>
              </a:rPr>
              <a:t>Solidarity and </a:t>
            </a:r>
            <a:r>
              <a:rPr lang="en-US" b="1" u="sng" dirty="0" smtClean="0">
                <a:latin typeface="Diavlo Book" pitchFamily="50" charset="0"/>
              </a:rPr>
              <a:t>open-mindedness </a:t>
            </a:r>
            <a:r>
              <a:rPr lang="en-US" b="1" u="sng" dirty="0" smtClean="0">
                <a:solidFill>
                  <a:schemeClr val="accent6"/>
                </a:solidFill>
                <a:latin typeface="Diavlo Book" pitchFamily="50" charset="0"/>
              </a:rPr>
              <a:t>(</a:t>
            </a:r>
            <a:r>
              <a:rPr lang="en-US" b="1" u="sng" dirty="0" err="1" smtClean="0">
                <a:solidFill>
                  <a:schemeClr val="accent6"/>
                </a:solidFill>
                <a:latin typeface="Diavlo Book" pitchFamily="50" charset="0"/>
              </a:rPr>
              <a:t>manque</a:t>
            </a:r>
            <a:r>
              <a:rPr lang="en-US" b="1" u="sng" dirty="0" smtClean="0">
                <a:solidFill>
                  <a:schemeClr val="accent6"/>
                </a:solidFill>
                <a:latin typeface="Diavlo Book" pitchFamily="50" charset="0"/>
              </a:rPr>
              <a:t> le </a:t>
            </a:r>
            <a:r>
              <a:rPr lang="en-US" b="1" u="sng" dirty="0" err="1" smtClean="0">
                <a:solidFill>
                  <a:schemeClr val="accent6"/>
                </a:solidFill>
                <a:latin typeface="Diavlo Book" pitchFamily="50" charset="0"/>
              </a:rPr>
              <a:t>symbole</a:t>
            </a:r>
            <a:r>
              <a:rPr lang="en-US" b="1" u="sng" dirty="0" smtClean="0">
                <a:solidFill>
                  <a:schemeClr val="accent6"/>
                </a:solidFill>
                <a:latin typeface="Diavlo Book" pitchFamily="50" charset="0"/>
              </a:rPr>
              <a:t>)</a:t>
            </a:r>
            <a:endParaRPr lang="fr-FR" u="sng" dirty="0">
              <a:solidFill>
                <a:schemeClr val="accent6"/>
              </a:solidFill>
              <a:latin typeface="Diavlo Book" pitchFamily="50" charset="0"/>
            </a:endParaRPr>
          </a:p>
          <a:p>
            <a:pPr marL="0" indent="0">
              <a:buNone/>
            </a:pPr>
            <a:r>
              <a:rPr lang="en-GB" dirty="0">
                <a:latin typeface="Diavlo Book" pitchFamily="50" charset="0"/>
              </a:rPr>
              <a:t>Scouting means involvement! Participate in great cases, advertising campaigns about Public Health, fight against exclusion and isolation, live concrete solidarity between generations, </a:t>
            </a:r>
            <a:r>
              <a:rPr lang="en-GB" b="1" dirty="0">
                <a:latin typeface="Diavlo Book" pitchFamily="50" charset="0"/>
              </a:rPr>
              <a:t>support and help those who need it</a:t>
            </a:r>
            <a:r>
              <a:rPr lang="en-GB" dirty="0">
                <a:latin typeface="Diavlo Book" pitchFamily="50" charset="0"/>
              </a:rPr>
              <a:t>…</a:t>
            </a:r>
            <a:endParaRPr lang="fr-FR" dirty="0">
              <a:latin typeface="Diavlo Book" pitchFamily="50" charset="0"/>
            </a:endParaRPr>
          </a:p>
          <a:p>
            <a:pPr marL="0" indent="0">
              <a:buNone/>
            </a:pPr>
            <a:endParaRPr lang="en-US" b="1" dirty="0" smtClean="0">
              <a:latin typeface="Diavlo Book" pitchFamily="50" charset="0"/>
            </a:endParaRPr>
          </a:p>
          <a:p>
            <a:pPr marL="0" indent="0">
              <a:buNone/>
            </a:pPr>
            <a:endParaRPr lang="en-US" b="1" dirty="0" smtClean="0">
              <a:latin typeface="Diavlo Book" pitchFamily="50" charset="0"/>
            </a:endParaRPr>
          </a:p>
          <a:p>
            <a:pPr marL="0" indent="0">
              <a:buNone/>
            </a:pPr>
            <a:r>
              <a:rPr lang="en-US" b="1" u="sng" dirty="0" smtClean="0">
                <a:latin typeface="Diavlo Book" pitchFamily="50" charset="0"/>
              </a:rPr>
              <a:t>Artistic </a:t>
            </a:r>
            <a:r>
              <a:rPr lang="en-US" b="1" u="sng" dirty="0">
                <a:latin typeface="Diavlo Book" pitchFamily="50" charset="0"/>
              </a:rPr>
              <a:t>Expression</a:t>
            </a:r>
            <a:endParaRPr lang="fr-FR" u="sng" dirty="0">
              <a:latin typeface="Diavlo Book" pitchFamily="50" charset="0"/>
            </a:endParaRPr>
          </a:p>
          <a:p>
            <a:pPr marL="0" indent="0">
              <a:buNone/>
            </a:pPr>
            <a:r>
              <a:rPr lang="en-GB" sz="2900" dirty="0">
                <a:latin typeface="Diavlo Book" pitchFamily="50" charset="0"/>
              </a:rPr>
              <a:t>To experiment different kind of </a:t>
            </a:r>
            <a:r>
              <a:rPr lang="en-GB" sz="2900" b="1" dirty="0">
                <a:latin typeface="Diavlo Book" pitchFamily="50" charset="0"/>
              </a:rPr>
              <a:t>artistic way </a:t>
            </a:r>
            <a:r>
              <a:rPr lang="en-GB" sz="2900" dirty="0">
                <a:latin typeface="Diavlo Book" pitchFamily="50" charset="0"/>
              </a:rPr>
              <a:t>, to create, to make a movie, to draw, to play</a:t>
            </a:r>
            <a:endParaRPr lang="fr-FR" sz="2900" dirty="0">
              <a:latin typeface="Diavlo Book" pitchFamily="50" charset="0"/>
            </a:endParaRPr>
          </a:p>
          <a:p>
            <a:pPr marL="0" indent="0">
              <a:buNone/>
            </a:pPr>
            <a:endParaRPr lang="en-US" b="1" dirty="0" smtClean="0">
              <a:latin typeface="Diavlo Book" pitchFamily="50" charset="0"/>
            </a:endParaRPr>
          </a:p>
          <a:p>
            <a:pPr marL="0" indent="0">
              <a:buNone/>
            </a:pPr>
            <a:endParaRPr lang="en-US" b="1" dirty="0" smtClean="0">
              <a:latin typeface="Diavlo Book" pitchFamily="50" charset="0"/>
            </a:endParaRPr>
          </a:p>
          <a:p>
            <a:pPr marL="0" indent="0">
              <a:buNone/>
            </a:pPr>
            <a:r>
              <a:rPr lang="en-US" b="1" u="sng" dirty="0" smtClean="0">
                <a:latin typeface="Diavlo Book" pitchFamily="50" charset="0"/>
              </a:rPr>
              <a:t>International experiences</a:t>
            </a:r>
            <a:endParaRPr lang="fr-FR" u="sng" dirty="0">
              <a:latin typeface="Diavlo Book" pitchFamily="50" charset="0"/>
            </a:endParaRPr>
          </a:p>
          <a:p>
            <a:pPr marL="0" indent="0">
              <a:buNone/>
            </a:pPr>
            <a:r>
              <a:rPr lang="en-GB" dirty="0">
                <a:latin typeface="Diavlo Book" pitchFamily="50" charset="0"/>
              </a:rPr>
              <a:t>Scouting is universal! What an opportunity </a:t>
            </a:r>
            <a:r>
              <a:rPr lang="en-GB" b="1" dirty="0">
                <a:latin typeface="Diavlo Book" pitchFamily="50" charset="0"/>
              </a:rPr>
              <a:t>to discover diversity, to meet </a:t>
            </a:r>
            <a:r>
              <a:rPr lang="en-GB" b="1" dirty="0" smtClean="0">
                <a:latin typeface="Diavlo Book" pitchFamily="50" charset="0"/>
              </a:rPr>
              <a:t>other scout </a:t>
            </a:r>
            <a:r>
              <a:rPr lang="en-GB" dirty="0" smtClean="0">
                <a:latin typeface="Diavlo Book" pitchFamily="50" charset="0"/>
              </a:rPr>
              <a:t>online </a:t>
            </a:r>
            <a:r>
              <a:rPr lang="en-GB" dirty="0">
                <a:latin typeface="Diavlo Book" pitchFamily="50" charset="0"/>
              </a:rPr>
              <a:t>or in real life, and build together a new and better world!</a:t>
            </a:r>
            <a:endParaRPr lang="fr-FR" dirty="0">
              <a:latin typeface="Diavlo Book" pitchFamily="50" charset="0"/>
            </a:endParaRPr>
          </a:p>
          <a:p>
            <a:endParaRPr lang="fr-FR" dirty="0"/>
          </a:p>
        </p:txBody>
      </p:sp>
      <p:pic>
        <p:nvPicPr>
          <p:cNvPr id="5"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470217"/>
            <a:ext cx="2095474" cy="68014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 5" descr="http://caravane.sgdf.fr/img/128x96r/image-en-adventure-png.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7609814" y="1556792"/>
            <a:ext cx="1092200" cy="914400"/>
          </a:xfrm>
          <a:prstGeom prst="rect">
            <a:avLst/>
          </a:prstGeom>
          <a:noFill/>
          <a:ln>
            <a:noFill/>
          </a:ln>
        </p:spPr>
      </p:pic>
      <p:pic>
        <p:nvPicPr>
          <p:cNvPr id="7" name="Image 6" descr="http://caravane.sgdf.fr/img/128x96r/image-en-artistic-png.png">
            <a:hlinkClick r:id="rId5"/>
          </p:cNvPr>
          <p:cNvPicPr/>
          <p:nvPr/>
        </p:nvPicPr>
        <p:blipFill>
          <a:blip r:embed="rId6">
            <a:extLst>
              <a:ext uri="{28A0092B-C50C-407E-A947-70E740481C1C}">
                <a14:useLocalDpi xmlns:a14="http://schemas.microsoft.com/office/drawing/2010/main" val="0"/>
              </a:ext>
            </a:extLst>
          </a:blip>
          <a:srcRect/>
          <a:stretch>
            <a:fillRect/>
          </a:stretch>
        </p:blipFill>
        <p:spPr bwMode="auto">
          <a:xfrm>
            <a:off x="7704378" y="4077072"/>
            <a:ext cx="1022350" cy="914400"/>
          </a:xfrm>
          <a:prstGeom prst="rect">
            <a:avLst/>
          </a:prstGeom>
          <a:noFill/>
          <a:ln>
            <a:noFill/>
          </a:ln>
        </p:spPr>
      </p:pic>
      <p:pic>
        <p:nvPicPr>
          <p:cNvPr id="8" name="Image 7" descr="http://caravane.sgdf.fr/img/128x96r/image-en-international-png.png">
            <a:hlinkClick r:id="rId7"/>
          </p:cNvPr>
          <p:cNvPicPr/>
          <p:nvPr/>
        </p:nvPicPr>
        <p:blipFill>
          <a:blip r:embed="rId8">
            <a:extLst>
              <a:ext uri="{28A0092B-C50C-407E-A947-70E740481C1C}">
                <a14:useLocalDpi xmlns:a14="http://schemas.microsoft.com/office/drawing/2010/main" val="0"/>
              </a:ext>
            </a:extLst>
          </a:blip>
          <a:srcRect/>
          <a:stretch>
            <a:fillRect/>
          </a:stretch>
        </p:blipFill>
        <p:spPr bwMode="auto">
          <a:xfrm>
            <a:off x="7704378" y="5445224"/>
            <a:ext cx="1073150" cy="914400"/>
          </a:xfrm>
          <a:prstGeom prst="rect">
            <a:avLst/>
          </a:prstGeom>
          <a:noFill/>
          <a:ln>
            <a:noFill/>
          </a:ln>
        </p:spPr>
      </p:pic>
      <p:pic>
        <p:nvPicPr>
          <p:cNvPr id="9" name="Image 8"/>
          <p:cNvPicPr/>
          <p:nvPr/>
        </p:nvPicPr>
        <p:blipFill rotWithShape="1">
          <a:blip r:embed="rId9"/>
          <a:srcRect l="32409" t="58235" r="46922" b="12059"/>
          <a:stretch/>
        </p:blipFill>
        <p:spPr bwMode="auto">
          <a:xfrm>
            <a:off x="7560601" y="2708920"/>
            <a:ext cx="1331879" cy="120109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252756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l"/>
            <a:r>
              <a:rPr lang="en-GB" sz="4000" dirty="0" smtClean="0">
                <a:latin typeface="Diavlo Book" pitchFamily="50" charset="0"/>
              </a:rPr>
              <a:t>PAC International Twinning</a:t>
            </a:r>
            <a:endParaRPr lang="en-GB" sz="4000" dirty="0">
              <a:latin typeface="Diavlo Book" pitchFamily="50" charset="0"/>
            </a:endParaRPr>
          </a:p>
        </p:txBody>
      </p:sp>
      <p:sp>
        <p:nvSpPr>
          <p:cNvPr id="3" name="Espace réservé du contenu 2"/>
          <p:cNvSpPr>
            <a:spLocks noGrp="1"/>
          </p:cNvSpPr>
          <p:nvPr>
            <p:ph sz="half" idx="1"/>
          </p:nvPr>
        </p:nvSpPr>
        <p:spPr>
          <a:xfrm>
            <a:off x="457200" y="1600200"/>
            <a:ext cx="8075240" cy="4925144"/>
          </a:xfrm>
        </p:spPr>
        <p:txBody>
          <a:bodyPr>
            <a:normAutofit/>
          </a:bodyPr>
          <a:lstStyle/>
          <a:p>
            <a:r>
              <a:rPr lang="en-GB" sz="2600" dirty="0" smtClean="0">
                <a:latin typeface="Diavlo Book" pitchFamily="50" charset="0"/>
              </a:rPr>
              <a:t>In 2012, </a:t>
            </a:r>
            <a:r>
              <a:rPr lang="en-GB" sz="2600" b="1" dirty="0" smtClean="0">
                <a:latin typeface="Diavlo Book" pitchFamily="50" charset="0"/>
              </a:rPr>
              <a:t>1’260 ventures </a:t>
            </a:r>
            <a:r>
              <a:rPr lang="en-GB" sz="2600" dirty="0" smtClean="0">
                <a:latin typeface="Diavlo Book" pitchFamily="50" charset="0"/>
              </a:rPr>
              <a:t>with </a:t>
            </a:r>
            <a:r>
              <a:rPr lang="en-GB" sz="2600" b="1" dirty="0" smtClean="0">
                <a:latin typeface="Diavlo Book" pitchFamily="50" charset="0"/>
              </a:rPr>
              <a:t>260 leaders </a:t>
            </a:r>
            <a:r>
              <a:rPr lang="en-GB" sz="2600" dirty="0" smtClean="0">
                <a:latin typeface="Diavlo Book" pitchFamily="50" charset="0"/>
              </a:rPr>
              <a:t>went in </a:t>
            </a:r>
            <a:r>
              <a:rPr lang="en-GB" sz="2600" b="1" dirty="0" smtClean="0">
                <a:latin typeface="Diavlo Book" pitchFamily="50" charset="0"/>
              </a:rPr>
              <a:t>35</a:t>
            </a:r>
            <a:r>
              <a:rPr lang="en-GB" sz="2600" dirty="0" smtClean="0">
                <a:latin typeface="Diavlo Book" pitchFamily="50" charset="0"/>
              </a:rPr>
              <a:t> European and Mediterranean </a:t>
            </a:r>
            <a:r>
              <a:rPr lang="en-GB" sz="2600" b="1" dirty="0" smtClean="0">
                <a:latin typeface="Diavlo Book" pitchFamily="50" charset="0"/>
              </a:rPr>
              <a:t>countries: </a:t>
            </a:r>
          </a:p>
          <a:p>
            <a:pPr lvl="1"/>
            <a:r>
              <a:rPr lang="en-GB" sz="2200" dirty="0" smtClean="0">
                <a:latin typeface="Diavlo Book" pitchFamily="50" charset="0"/>
              </a:rPr>
              <a:t>2 or 3 weeks </a:t>
            </a:r>
          </a:p>
          <a:p>
            <a:pPr lvl="1"/>
            <a:r>
              <a:rPr lang="en-GB" sz="2200" dirty="0" smtClean="0">
                <a:latin typeface="Diavlo Book" pitchFamily="50" charset="0"/>
              </a:rPr>
              <a:t>with average youth in unit: 20</a:t>
            </a:r>
          </a:p>
          <a:p>
            <a:pPr lvl="1"/>
            <a:r>
              <a:rPr lang="en-GB" sz="2200" dirty="0" smtClean="0">
                <a:latin typeface="Diavlo Book" pitchFamily="50" charset="0"/>
              </a:rPr>
              <a:t>Twinning camp or jamboree or in scout base</a:t>
            </a:r>
          </a:p>
          <a:p>
            <a:pPr marL="457200" lvl="1" indent="0">
              <a:buNone/>
            </a:pPr>
            <a:endParaRPr lang="en-GB" sz="2600" dirty="0" smtClean="0">
              <a:latin typeface="Diavlo Book" pitchFamily="50" charset="0"/>
            </a:endParaRPr>
          </a:p>
          <a:p>
            <a:r>
              <a:rPr lang="en-GB" sz="2600" u="sng" dirty="0" smtClean="0">
                <a:latin typeface="Diavlo Book" pitchFamily="50" charset="0"/>
              </a:rPr>
              <a:t>Programmes: </a:t>
            </a:r>
            <a:r>
              <a:rPr lang="en-GB" sz="2600" b="1" dirty="0" smtClean="0">
                <a:latin typeface="Diavlo Book" pitchFamily="50" charset="0"/>
              </a:rPr>
              <a:t>Twinning camp </a:t>
            </a:r>
            <a:r>
              <a:rPr lang="en-GB" sz="2600" dirty="0" smtClean="0">
                <a:latin typeface="Diavlo Book" pitchFamily="50" charset="0"/>
              </a:rPr>
              <a:t>with a non-formal contract signed between the 2 units or </a:t>
            </a:r>
            <a:r>
              <a:rPr lang="en-GB" sz="2600" b="1" dirty="0" smtClean="0">
                <a:latin typeface="Diavlo Book" pitchFamily="50" charset="0"/>
              </a:rPr>
              <a:t>Jamboree </a:t>
            </a:r>
          </a:p>
          <a:p>
            <a:r>
              <a:rPr lang="en-GB" sz="2600" u="sng" dirty="0" smtClean="0">
                <a:latin typeface="Diavlo Book" pitchFamily="50" charset="0"/>
              </a:rPr>
              <a:t>French Leaders:  </a:t>
            </a:r>
            <a:r>
              <a:rPr lang="en-GB" sz="2600" b="1" dirty="0" smtClean="0">
                <a:latin typeface="Diavlo Book" pitchFamily="50" charset="0"/>
              </a:rPr>
              <a:t>1 weekend training compulsory </a:t>
            </a:r>
            <a:r>
              <a:rPr lang="en-GB" sz="2600" dirty="0" smtClean="0">
                <a:latin typeface="Diavlo Book" pitchFamily="50" charset="0"/>
              </a:rPr>
              <a:t>on intercultural and interreligious issues and about project management </a:t>
            </a:r>
          </a:p>
          <a:p>
            <a:endParaRPr lang="fr-FR" dirty="0" smtClean="0">
              <a:latin typeface="Diavlo Book" pitchFamily="50" charset="0"/>
            </a:endParaRPr>
          </a:p>
          <a:p>
            <a:endParaRPr lang="fr-FR" dirty="0" smtClean="0">
              <a:latin typeface="Diavlo Book" pitchFamily="50" charset="0"/>
            </a:endParaRPr>
          </a:p>
          <a:p>
            <a:endParaRPr lang="fr-FR" dirty="0"/>
          </a:p>
        </p:txBody>
      </p:sp>
      <p:pic>
        <p:nvPicPr>
          <p:cNvPr id="5"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36973"/>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98123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r>
              <a:rPr lang="en-GB" dirty="0">
                <a:latin typeface="Diavlo Book" pitchFamily="50" charset="0"/>
              </a:rPr>
              <a:t>PAC International Twinning</a:t>
            </a:r>
            <a:endParaRPr lang="fr-FR" dirty="0"/>
          </a:p>
        </p:txBody>
      </p:sp>
      <p:sp>
        <p:nvSpPr>
          <p:cNvPr id="4" name="Espace réservé du contenu 3"/>
          <p:cNvSpPr>
            <a:spLocks noGrp="1"/>
          </p:cNvSpPr>
          <p:nvPr>
            <p:ph sz="half" idx="2"/>
          </p:nvPr>
        </p:nvSpPr>
        <p:spPr>
          <a:xfrm>
            <a:off x="251520" y="1412776"/>
            <a:ext cx="8568952" cy="5184576"/>
          </a:xfrm>
        </p:spPr>
        <p:txBody>
          <a:bodyPr>
            <a:normAutofit fontScale="85000" lnSpcReduction="20000"/>
          </a:bodyPr>
          <a:lstStyle/>
          <a:p>
            <a:r>
              <a:rPr lang="en-GB" sz="2600" b="1" u="sng" dirty="0" smtClean="0">
                <a:latin typeface="Diavlo Book" pitchFamily="50" charset="0"/>
              </a:rPr>
              <a:t>Timeline:</a:t>
            </a:r>
            <a:endParaRPr lang="en-GB" sz="2600" b="1" u="sng" dirty="0">
              <a:latin typeface="Diavlo Book" pitchFamily="50" charset="0"/>
            </a:endParaRPr>
          </a:p>
          <a:p>
            <a:pPr marL="0" indent="0">
              <a:buNone/>
            </a:pPr>
            <a:r>
              <a:rPr lang="en-GB" sz="2600" u="sng" dirty="0" smtClean="0">
                <a:latin typeface="Diavlo Book" pitchFamily="50" charset="0"/>
              </a:rPr>
              <a:t>October-</a:t>
            </a:r>
            <a:r>
              <a:rPr lang="en-GB" sz="2600" u="sng" dirty="0">
                <a:latin typeface="Diavlo Book" pitchFamily="50" charset="0"/>
              </a:rPr>
              <a:t>D</a:t>
            </a:r>
            <a:r>
              <a:rPr lang="en-GB" sz="2600" u="sng" dirty="0" smtClean="0">
                <a:latin typeface="Diavlo Book" pitchFamily="50" charset="0"/>
              </a:rPr>
              <a:t>ecember: </a:t>
            </a:r>
            <a:r>
              <a:rPr lang="en-GB" sz="2600" dirty="0" smtClean="0">
                <a:latin typeface="Diavlo Book" pitchFamily="50" charset="0"/>
              </a:rPr>
              <a:t>intention letter where the PAC motivation is written and contact with the foreign scout</a:t>
            </a:r>
          </a:p>
          <a:p>
            <a:pPr marL="0" indent="0">
              <a:buNone/>
            </a:pPr>
            <a:r>
              <a:rPr lang="en-GB" sz="2600" u="sng" dirty="0" smtClean="0">
                <a:latin typeface="Diavlo Book" pitchFamily="50" charset="0"/>
              </a:rPr>
              <a:t>January: </a:t>
            </a:r>
            <a:r>
              <a:rPr lang="en-GB" sz="2600" dirty="0" smtClean="0">
                <a:latin typeface="Diavlo Book" pitchFamily="50" charset="0"/>
              </a:rPr>
              <a:t>Training for leaders</a:t>
            </a:r>
          </a:p>
          <a:p>
            <a:pPr marL="0" indent="0">
              <a:buNone/>
            </a:pPr>
            <a:r>
              <a:rPr lang="en-GB" sz="2600" u="sng" dirty="0" smtClean="0">
                <a:latin typeface="Diavlo Book" pitchFamily="50" charset="0"/>
              </a:rPr>
              <a:t>February-April: </a:t>
            </a:r>
            <a:r>
              <a:rPr lang="en-GB" sz="2600" dirty="0" smtClean="0">
                <a:latin typeface="Diavlo Book" pitchFamily="50" charset="0"/>
              </a:rPr>
              <a:t>exchange with the foreign scout (contract, visit…)</a:t>
            </a:r>
          </a:p>
          <a:p>
            <a:pPr marL="0" indent="0">
              <a:buNone/>
            </a:pPr>
            <a:r>
              <a:rPr lang="en-GB" sz="2600" u="sng" dirty="0" smtClean="0">
                <a:latin typeface="Diavlo Book" pitchFamily="50" charset="0"/>
              </a:rPr>
              <a:t>April-June: </a:t>
            </a:r>
            <a:r>
              <a:rPr lang="en-GB" sz="2600" dirty="0" smtClean="0">
                <a:latin typeface="Diavlo Book" pitchFamily="50" charset="0"/>
              </a:rPr>
              <a:t>Camp file to be approved by SGDF </a:t>
            </a:r>
          </a:p>
          <a:p>
            <a:pPr marL="0" indent="0">
              <a:buNone/>
            </a:pPr>
            <a:r>
              <a:rPr lang="en-GB" sz="2600" u="sng" dirty="0" smtClean="0">
                <a:latin typeface="Diavlo Book" pitchFamily="50" charset="0"/>
              </a:rPr>
              <a:t>July-August: </a:t>
            </a:r>
            <a:r>
              <a:rPr lang="en-GB" sz="2600" dirty="0" smtClean="0">
                <a:latin typeface="Diavlo Book" pitchFamily="50" charset="0"/>
              </a:rPr>
              <a:t>Camp</a:t>
            </a:r>
            <a:endParaRPr lang="en-GB" sz="2600" dirty="0">
              <a:latin typeface="Diavlo Book" pitchFamily="50" charset="0"/>
            </a:endParaRPr>
          </a:p>
          <a:p>
            <a:pPr marL="0" indent="0">
              <a:buNone/>
            </a:pPr>
            <a:endParaRPr lang="en-GB" sz="2600" dirty="0" smtClean="0">
              <a:latin typeface="Diavlo Book" pitchFamily="50" charset="0"/>
            </a:endParaRPr>
          </a:p>
          <a:p>
            <a:pPr marL="0" indent="0">
              <a:buNone/>
            </a:pPr>
            <a:r>
              <a:rPr lang="en-GB" sz="2600" b="1" dirty="0" smtClean="0">
                <a:latin typeface="Diavlo Book" pitchFamily="50" charset="0"/>
              </a:rPr>
              <a:t>-&gt; </a:t>
            </a:r>
            <a:r>
              <a:rPr lang="en-GB" sz="2600" b="1" u="sng" dirty="0">
                <a:latin typeface="Diavlo Book" pitchFamily="50" charset="0"/>
              </a:rPr>
              <a:t>Need to :</a:t>
            </a:r>
          </a:p>
          <a:p>
            <a:pPr lvl="1">
              <a:buFontTx/>
              <a:buChar char="-"/>
            </a:pPr>
            <a:r>
              <a:rPr lang="en-GB" sz="2600" dirty="0">
                <a:latin typeface="Diavlo Book" pitchFamily="50" charset="0"/>
              </a:rPr>
              <a:t>Know early to promote foreign </a:t>
            </a:r>
            <a:r>
              <a:rPr lang="en-GB" sz="2600" b="1" dirty="0">
                <a:latin typeface="Diavlo Book" pitchFamily="50" charset="0"/>
              </a:rPr>
              <a:t>jamboree</a:t>
            </a:r>
            <a:r>
              <a:rPr lang="en-GB" sz="2600" dirty="0">
                <a:latin typeface="Diavlo Book" pitchFamily="50" charset="0"/>
              </a:rPr>
              <a:t> </a:t>
            </a:r>
            <a:r>
              <a:rPr lang="en-GB" sz="2200" dirty="0">
                <a:latin typeface="Diavlo Book" pitchFamily="50" charset="0"/>
              </a:rPr>
              <a:t>(in September) </a:t>
            </a:r>
          </a:p>
          <a:p>
            <a:pPr lvl="1">
              <a:buFontTx/>
              <a:buChar char="-"/>
            </a:pPr>
            <a:r>
              <a:rPr lang="en-GB" sz="2600" b="1" dirty="0" smtClean="0">
                <a:latin typeface="Diavlo Book" pitchFamily="50" charset="0"/>
              </a:rPr>
              <a:t>Exchange with venture commissioner </a:t>
            </a:r>
            <a:r>
              <a:rPr lang="en-GB" sz="2600" dirty="0" smtClean="0">
                <a:latin typeface="Diavlo Book" pitchFamily="50" charset="0"/>
              </a:rPr>
              <a:t>about the Programme</a:t>
            </a:r>
          </a:p>
          <a:p>
            <a:pPr lvl="1">
              <a:buFontTx/>
              <a:buChar char="-"/>
            </a:pPr>
            <a:r>
              <a:rPr lang="en-GB" sz="2600" dirty="0" smtClean="0">
                <a:latin typeface="Diavlo Book" pitchFamily="50" charset="0"/>
              </a:rPr>
              <a:t>Facilitate the </a:t>
            </a:r>
            <a:r>
              <a:rPr lang="en-GB" sz="2600" b="1" dirty="0">
                <a:latin typeface="Diavlo Book" pitchFamily="50" charset="0"/>
              </a:rPr>
              <a:t>contact of local </a:t>
            </a:r>
            <a:r>
              <a:rPr lang="en-GB" sz="2600" b="1" dirty="0" smtClean="0">
                <a:latin typeface="Diavlo Book" pitchFamily="50" charset="0"/>
              </a:rPr>
              <a:t>groups </a:t>
            </a:r>
            <a:r>
              <a:rPr lang="en-GB" sz="2600" dirty="0" smtClean="0">
                <a:latin typeface="Diavlo Book" pitchFamily="50" charset="0"/>
              </a:rPr>
              <a:t>to twin the </a:t>
            </a:r>
            <a:r>
              <a:rPr lang="en-GB" sz="2600" dirty="0">
                <a:latin typeface="Diavlo Book" pitchFamily="50" charset="0"/>
              </a:rPr>
              <a:t>French venture </a:t>
            </a:r>
            <a:r>
              <a:rPr lang="en-GB" sz="2600" dirty="0" smtClean="0">
                <a:latin typeface="Diavlo Book" pitchFamily="50" charset="0"/>
              </a:rPr>
              <a:t>unit</a:t>
            </a:r>
            <a:endParaRPr lang="en-GB" sz="2600" dirty="0">
              <a:latin typeface="Diavlo Book" pitchFamily="50" charset="0"/>
            </a:endParaRPr>
          </a:p>
          <a:p>
            <a:pPr lvl="1">
              <a:buFontTx/>
              <a:buChar char="-"/>
            </a:pPr>
            <a:r>
              <a:rPr lang="en-GB" sz="2600" dirty="0" smtClean="0">
                <a:latin typeface="Diavlo Book" pitchFamily="50" charset="0"/>
              </a:rPr>
              <a:t>Facilitate the contact to </a:t>
            </a:r>
            <a:r>
              <a:rPr lang="en-GB" sz="2600" b="1" dirty="0" smtClean="0">
                <a:latin typeface="Diavlo Book" pitchFamily="50" charset="0"/>
              </a:rPr>
              <a:t>host </a:t>
            </a:r>
            <a:r>
              <a:rPr lang="en-GB" sz="2600" b="1" dirty="0">
                <a:latin typeface="Diavlo Book" pitchFamily="50" charset="0"/>
              </a:rPr>
              <a:t>foreign unit </a:t>
            </a:r>
            <a:r>
              <a:rPr lang="en-GB" sz="2600" dirty="0">
                <a:latin typeface="Diavlo Book" pitchFamily="50" charset="0"/>
              </a:rPr>
              <a:t>in twinning camp in France</a:t>
            </a:r>
          </a:p>
          <a:p>
            <a:endParaRPr lang="fr-FR" dirty="0"/>
          </a:p>
        </p:txBody>
      </p:sp>
      <p:pic>
        <p:nvPicPr>
          <p:cNvPr id="5"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8304" y="399711"/>
            <a:ext cx="1865870" cy="605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058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latin typeface="Diavlo Book" pitchFamily="50" charset="0"/>
              </a:rPr>
              <a:t>Specific proposals</a:t>
            </a:r>
            <a:endParaRPr lang="en-GB" dirty="0">
              <a:latin typeface="Diavlo Book" pitchFamily="50" charset="0"/>
            </a:endParaRPr>
          </a:p>
        </p:txBody>
      </p:sp>
      <p:sp>
        <p:nvSpPr>
          <p:cNvPr id="3" name="Espace réservé du contenu 2"/>
          <p:cNvSpPr>
            <a:spLocks noGrp="1"/>
          </p:cNvSpPr>
          <p:nvPr>
            <p:ph sz="half" idx="1"/>
          </p:nvPr>
        </p:nvSpPr>
        <p:spPr>
          <a:xfrm>
            <a:off x="457200" y="1600200"/>
            <a:ext cx="7859216" cy="4525963"/>
          </a:xfrm>
        </p:spPr>
        <p:txBody>
          <a:bodyPr>
            <a:normAutofit/>
          </a:bodyPr>
          <a:lstStyle/>
          <a:p>
            <a:r>
              <a:rPr lang="en-GB" sz="3200" dirty="0" smtClean="0">
                <a:latin typeface="Diavlo Book" pitchFamily="50" charset="0"/>
              </a:rPr>
              <a:t>Top rouge cinema</a:t>
            </a:r>
          </a:p>
          <a:p>
            <a:r>
              <a:rPr lang="en-GB" sz="3200" dirty="0" smtClean="0">
                <a:latin typeface="Diavlo Book" pitchFamily="50" charset="0"/>
              </a:rPr>
              <a:t>Top rouge songs and music</a:t>
            </a:r>
          </a:p>
          <a:p>
            <a:r>
              <a:rPr lang="en-GB" sz="3200" dirty="0" smtClean="0">
                <a:latin typeface="Diavlo Book" pitchFamily="50" charset="0"/>
              </a:rPr>
              <a:t>Nature environment: forest protection in a scout base</a:t>
            </a:r>
          </a:p>
          <a:p>
            <a:r>
              <a:rPr lang="en-GB" sz="3200" dirty="0" smtClean="0">
                <a:latin typeface="Diavlo Book" pitchFamily="50" charset="0"/>
              </a:rPr>
              <a:t>Events’ Service: </a:t>
            </a:r>
            <a:r>
              <a:rPr lang="en-GB" sz="2400" dirty="0" smtClean="0">
                <a:latin typeface="Diavlo Book" pitchFamily="50" charset="0"/>
              </a:rPr>
              <a:t>FRAT Parisian young catholic event, 2013 IPC Athletics World Championships, 24 hours of Mans</a:t>
            </a:r>
          </a:p>
          <a:p>
            <a:r>
              <a:rPr lang="en-GB" sz="3200" dirty="0" smtClean="0">
                <a:latin typeface="Diavlo Book" pitchFamily="50" charset="0"/>
              </a:rPr>
              <a:t>Peace light</a:t>
            </a:r>
          </a:p>
        </p:txBody>
      </p:sp>
      <p:pic>
        <p:nvPicPr>
          <p:cNvPr id="5"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71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4211960" y="1107268"/>
            <a:ext cx="4768998" cy="2581747"/>
          </a:xfrm>
        </p:spPr>
        <p:txBody>
          <a:bodyPr>
            <a:normAutofit/>
          </a:bodyPr>
          <a:lstStyle/>
          <a:p>
            <a:pPr marL="0" indent="0">
              <a:buNone/>
            </a:pPr>
            <a:r>
              <a:rPr lang="en-US" sz="2000" dirty="0">
                <a:latin typeface="Diavlo Book" pitchFamily="50" charset="0"/>
              </a:rPr>
              <a:t>O</a:t>
            </a:r>
            <a:r>
              <a:rPr lang="en-US" sz="2000" dirty="0" smtClean="0">
                <a:latin typeface="Diavlo Book" pitchFamily="50" charset="0"/>
              </a:rPr>
              <a:t>ver </a:t>
            </a:r>
            <a:r>
              <a:rPr lang="en-US" sz="2000" b="1" dirty="0" smtClean="0">
                <a:latin typeface="Diavlo Book" pitchFamily="50" charset="0"/>
              </a:rPr>
              <a:t>10 000 </a:t>
            </a:r>
            <a:r>
              <a:rPr lang="en-US" sz="2000" dirty="0">
                <a:latin typeface="Diavlo Book" pitchFamily="50" charset="0"/>
              </a:rPr>
              <a:t>young </a:t>
            </a:r>
            <a:r>
              <a:rPr lang="en-US" sz="2000" dirty="0" smtClean="0">
                <a:latin typeface="Diavlo Book" pitchFamily="50" charset="0"/>
              </a:rPr>
              <a:t>people</a:t>
            </a:r>
          </a:p>
          <a:p>
            <a:pPr marL="0" indent="0">
              <a:buNone/>
            </a:pPr>
            <a:endParaRPr lang="en-US" sz="2000" dirty="0">
              <a:latin typeface="Diavlo Book" pitchFamily="50" charset="0"/>
            </a:endParaRPr>
          </a:p>
          <a:p>
            <a:pPr marL="0" indent="0" algn="ctr">
              <a:buNone/>
            </a:pPr>
            <a:r>
              <a:rPr lang="en-US" sz="2000" dirty="0" smtClean="0">
                <a:latin typeface="Diavlo Book" pitchFamily="50" charset="0"/>
              </a:rPr>
              <a:t>Aged </a:t>
            </a:r>
            <a:r>
              <a:rPr lang="en-US" sz="2000" b="1" dirty="0">
                <a:latin typeface="Diavlo Book" pitchFamily="50" charset="0"/>
              </a:rPr>
              <a:t>14</a:t>
            </a:r>
            <a:r>
              <a:rPr lang="en-US" sz="2000" dirty="0">
                <a:latin typeface="Diavlo Book" pitchFamily="50" charset="0"/>
              </a:rPr>
              <a:t> to</a:t>
            </a:r>
            <a:r>
              <a:rPr lang="en-US" sz="2000" b="1" dirty="0">
                <a:latin typeface="Diavlo Book" pitchFamily="50" charset="0"/>
              </a:rPr>
              <a:t> </a:t>
            </a:r>
            <a:r>
              <a:rPr lang="en-US" sz="2000" b="1" dirty="0" smtClean="0">
                <a:latin typeface="Diavlo Book" pitchFamily="50" charset="0"/>
              </a:rPr>
              <a:t>17 </a:t>
            </a:r>
            <a:r>
              <a:rPr lang="en-US" sz="2000" dirty="0" smtClean="0">
                <a:latin typeface="Diavlo Book" pitchFamily="50" charset="0"/>
              </a:rPr>
              <a:t>years old</a:t>
            </a:r>
            <a:endParaRPr lang="en-US" sz="2000" dirty="0">
              <a:latin typeface="Diavlo Book" pitchFamily="50" charset="0"/>
            </a:endParaRPr>
          </a:p>
          <a:p>
            <a:pPr marL="0" indent="0" algn="ctr">
              <a:buNone/>
            </a:pPr>
            <a:endParaRPr lang="en-US" sz="2000" dirty="0" smtClean="0">
              <a:latin typeface="Diavlo Book" pitchFamily="50" charset="0"/>
            </a:endParaRPr>
          </a:p>
          <a:p>
            <a:pPr marL="0" indent="0" algn="ctr">
              <a:buNone/>
            </a:pPr>
            <a:r>
              <a:rPr lang="en-US" sz="2000" dirty="0" smtClean="0">
                <a:latin typeface="Diavlo Book" pitchFamily="50" charset="0"/>
              </a:rPr>
              <a:t>Brought </a:t>
            </a:r>
            <a:r>
              <a:rPr lang="en-US" sz="2000" dirty="0">
                <a:latin typeface="Diavlo Book" pitchFamily="50" charset="0"/>
              </a:rPr>
              <a:t>together </a:t>
            </a:r>
            <a:r>
              <a:rPr lang="en-US" sz="2000" dirty="0" smtClean="0">
                <a:latin typeface="Diavlo Book" pitchFamily="50" charset="0"/>
              </a:rPr>
              <a:t>to</a:t>
            </a:r>
          </a:p>
        </p:txBody>
      </p:sp>
      <p:pic>
        <p:nvPicPr>
          <p:cNvPr id="2052" name="Picture 4" descr="P:\TONNEAU\ 4-CARAVELLES-PIONNIERS\2010\CitéCap\©Olivier_Ouadah\OO_CitéCap_1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438" r="22693"/>
          <a:stretch/>
        </p:blipFill>
        <p:spPr bwMode="auto">
          <a:xfrm>
            <a:off x="192857" y="1484784"/>
            <a:ext cx="3853028" cy="4141787"/>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4045885" y="2891035"/>
            <a:ext cx="4948418" cy="1323439"/>
          </a:xfrm>
          <a:prstGeom prst="rect">
            <a:avLst/>
          </a:prstGeom>
          <a:noFill/>
        </p:spPr>
        <p:txBody>
          <a:bodyPr wrap="square" rtlCol="0">
            <a:spAutoFit/>
          </a:bodyPr>
          <a:lstStyle/>
          <a:p>
            <a:pPr algn="ctr"/>
            <a:r>
              <a:rPr lang="en-US" sz="2000" b="1" dirty="0" smtClean="0">
                <a:latin typeface="Diavlo Book" pitchFamily="50" charset="0"/>
              </a:rPr>
              <a:t>take decisions</a:t>
            </a:r>
          </a:p>
          <a:p>
            <a:pPr algn="ctr"/>
            <a:r>
              <a:rPr lang="en-US" sz="2000" b="1" dirty="0" smtClean="0">
                <a:latin typeface="Diavlo Book" pitchFamily="50" charset="0"/>
              </a:rPr>
              <a:t>build a better world</a:t>
            </a:r>
          </a:p>
          <a:p>
            <a:pPr algn="ctr"/>
            <a:r>
              <a:rPr lang="en-US" sz="2000" b="1" dirty="0" smtClean="0">
                <a:latin typeface="Diavlo Book" pitchFamily="50" charset="0"/>
              </a:rPr>
              <a:t>Take some risks</a:t>
            </a:r>
          </a:p>
          <a:p>
            <a:pPr algn="ctr"/>
            <a:r>
              <a:rPr lang="en-US" sz="2000" b="1" dirty="0" smtClean="0">
                <a:latin typeface="Diavlo Book" pitchFamily="50" charset="0"/>
              </a:rPr>
              <a:t>Have new experience</a:t>
            </a:r>
          </a:p>
        </p:txBody>
      </p:sp>
      <p:sp>
        <p:nvSpPr>
          <p:cNvPr id="6" name="ZoneTexte 5"/>
          <p:cNvSpPr txBox="1"/>
          <p:nvPr/>
        </p:nvSpPr>
        <p:spPr>
          <a:xfrm>
            <a:off x="4274501" y="4357584"/>
            <a:ext cx="4464496" cy="369332"/>
          </a:xfrm>
          <a:prstGeom prst="rect">
            <a:avLst/>
          </a:prstGeom>
          <a:noFill/>
        </p:spPr>
        <p:txBody>
          <a:bodyPr wrap="square" rtlCol="0">
            <a:spAutoFit/>
          </a:bodyPr>
          <a:lstStyle/>
          <a:p>
            <a:r>
              <a:rPr lang="en-GB" dirty="0" smtClean="0"/>
              <a:t>Symbolic framework </a:t>
            </a:r>
            <a:endParaRPr lang="en-GB" dirty="0"/>
          </a:p>
        </p:txBody>
      </p:sp>
      <p:sp>
        <p:nvSpPr>
          <p:cNvPr id="8" name="ZoneTexte 7"/>
          <p:cNvSpPr txBox="1"/>
          <p:nvPr/>
        </p:nvSpPr>
        <p:spPr>
          <a:xfrm>
            <a:off x="4426901" y="4859868"/>
            <a:ext cx="4464496" cy="369332"/>
          </a:xfrm>
          <a:prstGeom prst="rect">
            <a:avLst/>
          </a:prstGeom>
          <a:noFill/>
        </p:spPr>
        <p:txBody>
          <a:bodyPr wrap="square" rtlCol="0">
            <a:spAutoFit/>
          </a:bodyPr>
          <a:lstStyle/>
          <a:p>
            <a:r>
              <a:rPr lang="en-GB" dirty="0" smtClean="0"/>
              <a:t>To become autonomous and responsible</a:t>
            </a:r>
            <a:endParaRPr lang="en-GB" dirty="0"/>
          </a:p>
        </p:txBody>
      </p:sp>
      <p:pic>
        <p:nvPicPr>
          <p:cNvPr id="9" name="Picture 2" descr="C:\Documents and Settings\eurocitoyen\Bureau\Morgan\Logo\piocara_logo_p1805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48526" y="23664"/>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5630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contenu 7"/>
          <p:cNvSpPr>
            <a:spLocks noGrp="1"/>
          </p:cNvSpPr>
          <p:nvPr>
            <p:ph sz="half" idx="1"/>
          </p:nvPr>
        </p:nvSpPr>
        <p:spPr>
          <a:xfrm>
            <a:off x="395536" y="1700808"/>
            <a:ext cx="7859216" cy="2808312"/>
          </a:xfrm>
        </p:spPr>
        <p:txBody>
          <a:bodyPr>
            <a:normAutofit fontScale="92500" lnSpcReduction="10000"/>
          </a:bodyPr>
          <a:lstStyle/>
          <a:p>
            <a:pPr marL="0" indent="0" algn="ctr">
              <a:buNone/>
            </a:pPr>
            <a:r>
              <a:rPr lang="fr-FR" sz="6000" dirty="0" smtClean="0">
                <a:latin typeface="Diavlo Book" pitchFamily="50" charset="0"/>
              </a:rPr>
              <a:t>LET’S WATCH THE VIDEO</a:t>
            </a:r>
          </a:p>
          <a:p>
            <a:pPr marL="0" indent="0" algn="ctr">
              <a:buNone/>
            </a:pPr>
            <a:endParaRPr lang="fr-FR" sz="2600" dirty="0" smtClean="0">
              <a:latin typeface="Diavlo Book" pitchFamily="50" charset="0"/>
            </a:endParaRPr>
          </a:p>
          <a:p>
            <a:pPr marL="0" indent="0" algn="ctr">
              <a:buNone/>
            </a:pPr>
            <a:r>
              <a:rPr lang="fr-FR" sz="2600" dirty="0" smtClean="0">
                <a:latin typeface="Diavlo Book" pitchFamily="50" charset="0"/>
                <a:hlinkClick r:id="rId3"/>
              </a:rPr>
              <a:t>http</a:t>
            </a:r>
            <a:r>
              <a:rPr lang="fr-FR" sz="2600" dirty="0">
                <a:latin typeface="Diavlo Book" pitchFamily="50" charset="0"/>
                <a:hlinkClick r:id="rId3"/>
              </a:rPr>
              <a:t>://www.dailymotion.com/video/xx35as_rejoins-nous-english-subtitles_webcam?start=16#.</a:t>
            </a:r>
            <a:r>
              <a:rPr lang="fr-FR" sz="2600" dirty="0" smtClean="0">
                <a:latin typeface="Diavlo Book" pitchFamily="50" charset="0"/>
                <a:hlinkClick r:id="rId3"/>
              </a:rPr>
              <a:t>UYLqH0qpKFs</a:t>
            </a:r>
            <a:r>
              <a:rPr lang="fr-FR" sz="2600" dirty="0" smtClean="0">
                <a:latin typeface="Diavlo Book" pitchFamily="50" charset="0"/>
              </a:rPr>
              <a:t> </a:t>
            </a:r>
            <a:endParaRPr lang="fr-FR" sz="2600" dirty="0">
              <a:latin typeface="Diavlo Book" pitchFamily="50" charset="0"/>
            </a:endParaRPr>
          </a:p>
        </p:txBody>
      </p:sp>
      <p:pic>
        <p:nvPicPr>
          <p:cNvPr id="5" name="Picture 2" descr="C:\Documents and Settings\eurocitoyen\Bureau\Morgan\Logo\piocara_logo_p1805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3770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007196" y="1055146"/>
            <a:ext cx="5975996" cy="1872208"/>
          </a:xfrm>
        </p:spPr>
        <p:txBody>
          <a:bodyPr>
            <a:noAutofit/>
          </a:bodyPr>
          <a:lstStyle/>
          <a:p>
            <a:pPr marL="0" indent="0">
              <a:buNone/>
            </a:pPr>
            <a:r>
              <a:rPr lang="en-US" sz="1800" dirty="0" smtClean="0">
                <a:latin typeface="Diavlo Book" pitchFamily="50" charset="0"/>
              </a:rPr>
              <a:t>A venture-unit is “a </a:t>
            </a:r>
            <a:r>
              <a:rPr lang="en-US" sz="1800" b="1" dirty="0" smtClean="0">
                <a:latin typeface="Diavlo Book" pitchFamily="50" charset="0"/>
              </a:rPr>
              <a:t>Caravan</a:t>
            </a:r>
            <a:r>
              <a:rPr lang="en-US" sz="1800" dirty="0" smtClean="0">
                <a:latin typeface="Diavlo Book" pitchFamily="50" charset="0"/>
              </a:rPr>
              <a:t>”</a:t>
            </a:r>
            <a:br>
              <a:rPr lang="en-US" sz="1800" dirty="0" smtClean="0">
                <a:latin typeface="Diavlo Book" pitchFamily="50" charset="0"/>
              </a:rPr>
            </a:br>
            <a:endParaRPr lang="en-US" sz="1800" dirty="0" smtClean="0">
              <a:latin typeface="Diavlo Book" pitchFamily="50" charset="0"/>
            </a:endParaRPr>
          </a:p>
          <a:p>
            <a:pPr marL="0" indent="0">
              <a:buNone/>
            </a:pPr>
            <a:r>
              <a:rPr lang="en-US" sz="1800" dirty="0">
                <a:latin typeface="Diavlo Book" pitchFamily="50" charset="0"/>
              </a:rPr>
              <a:t>I</a:t>
            </a:r>
            <a:r>
              <a:rPr lang="en-US" sz="1800" dirty="0" smtClean="0">
                <a:latin typeface="Diavlo Book" pitchFamily="50" charset="0"/>
              </a:rPr>
              <a:t>tinerancy aims to travel together and to foster the steps </a:t>
            </a:r>
            <a:br>
              <a:rPr lang="en-US" sz="1800" dirty="0" smtClean="0">
                <a:latin typeface="Diavlo Book" pitchFamily="50" charset="0"/>
              </a:rPr>
            </a:br>
            <a:endParaRPr lang="en-US" sz="1800" dirty="0" smtClean="0">
              <a:latin typeface="Diavlo Book" pitchFamily="50" charset="0"/>
            </a:endParaRPr>
          </a:p>
          <a:p>
            <a:pPr marL="0" indent="0">
              <a:buNone/>
            </a:pPr>
            <a:r>
              <a:rPr lang="en-US" sz="1800" dirty="0">
                <a:latin typeface="Diavlo Book" pitchFamily="50" charset="0"/>
              </a:rPr>
              <a:t>F</a:t>
            </a:r>
            <a:r>
              <a:rPr lang="en-US" sz="1800" dirty="0" smtClean="0">
                <a:latin typeface="Diavlo Book" pitchFamily="50" charset="0"/>
              </a:rPr>
              <a:t>ollowing a “PAC” project chosen by everyone</a:t>
            </a:r>
          </a:p>
        </p:txBody>
      </p:sp>
      <p:pic>
        <p:nvPicPr>
          <p:cNvPr id="7" name="Picture 2" descr="C:\Documents and Settings\eurocitoyen\Bureau\Morgan\Logo\piocara_logo_p1805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e 10"/>
          <p:cNvGrpSpPr/>
          <p:nvPr/>
        </p:nvGrpSpPr>
        <p:grpSpPr>
          <a:xfrm>
            <a:off x="714629" y="4127986"/>
            <a:ext cx="2213464" cy="2100493"/>
            <a:chOff x="5580112" y="3200715"/>
            <a:chExt cx="2213464" cy="2100493"/>
          </a:xfrm>
        </p:grpSpPr>
        <p:sp>
          <p:nvSpPr>
            <p:cNvPr id="8" name="Rectangle à coins arrondis 7"/>
            <p:cNvSpPr/>
            <p:nvPr/>
          </p:nvSpPr>
          <p:spPr>
            <a:xfrm>
              <a:off x="5580112" y="3200715"/>
              <a:ext cx="1824120" cy="2100493"/>
            </a:xfrm>
            <a:prstGeom prst="roundRect">
              <a:avLst/>
            </a:prstGeom>
            <a:ln>
              <a:solidFill>
                <a:schemeClr val="accent2"/>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fr-FR"/>
            </a:p>
          </p:txBody>
        </p:sp>
        <p:sp>
          <p:nvSpPr>
            <p:cNvPr id="5" name="ZoneTexte 4"/>
            <p:cNvSpPr txBox="1"/>
            <p:nvPr/>
          </p:nvSpPr>
          <p:spPr>
            <a:xfrm>
              <a:off x="5949364" y="3310518"/>
              <a:ext cx="605478" cy="1754326"/>
            </a:xfrm>
            <a:prstGeom prst="rect">
              <a:avLst/>
            </a:prstGeom>
            <a:noFill/>
          </p:spPr>
          <p:txBody>
            <a:bodyPr wrap="square" rtlCol="0">
              <a:spAutoFit/>
            </a:bodyPr>
            <a:lstStyle/>
            <a:p>
              <a:pPr algn="ctr"/>
              <a:r>
                <a:rPr lang="en-US" sz="3600" b="1" dirty="0" smtClean="0">
                  <a:solidFill>
                    <a:srgbClr val="C00000"/>
                  </a:solidFill>
                  <a:latin typeface="Diavlo Book" pitchFamily="50" charset="0"/>
                </a:rPr>
                <a:t>P</a:t>
              </a:r>
            </a:p>
            <a:p>
              <a:pPr algn="ctr"/>
              <a:r>
                <a:rPr lang="en-US" sz="3600" b="1" dirty="0" smtClean="0">
                  <a:solidFill>
                    <a:srgbClr val="C00000"/>
                  </a:solidFill>
                  <a:latin typeface="Diavlo Book" pitchFamily="50" charset="0"/>
                </a:rPr>
                <a:t>A</a:t>
              </a:r>
            </a:p>
            <a:p>
              <a:pPr algn="ctr"/>
              <a:r>
                <a:rPr lang="en-US" sz="3600" b="1" dirty="0" smtClean="0">
                  <a:solidFill>
                    <a:srgbClr val="C00000"/>
                  </a:solidFill>
                  <a:latin typeface="Diavlo Book" pitchFamily="50" charset="0"/>
                </a:rPr>
                <a:t>C</a:t>
              </a:r>
            </a:p>
          </p:txBody>
        </p:sp>
        <p:sp>
          <p:nvSpPr>
            <p:cNvPr id="2" name="Flèche vers le bas 1"/>
            <p:cNvSpPr/>
            <p:nvPr/>
          </p:nvSpPr>
          <p:spPr>
            <a:xfrm>
              <a:off x="5676257" y="3387306"/>
              <a:ext cx="432484" cy="176988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fr-FR"/>
            </a:p>
          </p:txBody>
        </p:sp>
        <p:sp>
          <p:nvSpPr>
            <p:cNvPr id="4" name="ZoneTexte 3"/>
            <p:cNvSpPr txBox="1"/>
            <p:nvPr/>
          </p:nvSpPr>
          <p:spPr>
            <a:xfrm>
              <a:off x="6324111" y="3501008"/>
              <a:ext cx="1469465" cy="1477328"/>
            </a:xfrm>
            <a:prstGeom prst="rect">
              <a:avLst/>
            </a:prstGeom>
            <a:noFill/>
          </p:spPr>
          <p:txBody>
            <a:bodyPr wrap="square" rtlCol="0">
              <a:spAutoFit/>
            </a:bodyPr>
            <a:lstStyle/>
            <a:p>
              <a:r>
                <a:rPr lang="fr-FR" dirty="0" err="1">
                  <a:latin typeface="Diavlo Black" pitchFamily="50" charset="0"/>
                </a:rPr>
                <a:t>l</a:t>
              </a:r>
              <a:r>
                <a:rPr lang="fr-FR" dirty="0" err="1" smtClean="0">
                  <a:latin typeface="Diavlo Black" pitchFamily="50" charset="0"/>
                </a:rPr>
                <a:t>an</a:t>
              </a:r>
              <a:endParaRPr lang="fr-FR" dirty="0" smtClean="0">
                <a:latin typeface="Diavlo Black" pitchFamily="50" charset="0"/>
              </a:endParaRPr>
            </a:p>
            <a:p>
              <a:endParaRPr lang="fr-FR" dirty="0">
                <a:latin typeface="Diavlo Black" pitchFamily="50" charset="0"/>
              </a:endParaRPr>
            </a:p>
            <a:p>
              <a:r>
                <a:rPr lang="fr-FR" dirty="0" smtClean="0">
                  <a:latin typeface="Diavlo Black" pitchFamily="50" charset="0"/>
                </a:rPr>
                <a:t>ct</a:t>
              </a:r>
            </a:p>
            <a:p>
              <a:endParaRPr lang="fr-FR" dirty="0">
                <a:latin typeface="Diavlo Black" pitchFamily="50" charset="0"/>
              </a:endParaRPr>
            </a:p>
            <a:p>
              <a:r>
                <a:rPr lang="fr-FR" dirty="0" err="1" smtClean="0">
                  <a:latin typeface="Diavlo Black" pitchFamily="50" charset="0"/>
                </a:rPr>
                <a:t>elebrate</a:t>
              </a:r>
              <a:endParaRPr lang="fr-FR" dirty="0">
                <a:latin typeface="Diavlo Black" pitchFamily="50" charset="0"/>
              </a:endParaRPr>
            </a:p>
          </p:txBody>
        </p:sp>
      </p:grpSp>
      <p:pic>
        <p:nvPicPr>
          <p:cNvPr id="4098" name="Picture 2" descr="P:\TONNEAU\ 4-CARAVELLES-PIONNIERS\2010\CitéCap\©Olivier_Ouadah\OO_CitéCap_4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506" t="11116" r="16188" b="3122"/>
          <a:stretch/>
        </p:blipFill>
        <p:spPr bwMode="auto">
          <a:xfrm>
            <a:off x="5796136" y="4286071"/>
            <a:ext cx="2260647" cy="173521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e 19"/>
          <p:cNvGrpSpPr/>
          <p:nvPr/>
        </p:nvGrpSpPr>
        <p:grpSpPr>
          <a:xfrm>
            <a:off x="2695195" y="4206453"/>
            <a:ext cx="1476838" cy="1816998"/>
            <a:chOff x="7443299" y="3429196"/>
            <a:chExt cx="1476838" cy="1816998"/>
          </a:xfrm>
        </p:grpSpPr>
        <p:sp>
          <p:nvSpPr>
            <p:cNvPr id="6" name="ZoneTexte 5"/>
            <p:cNvSpPr txBox="1"/>
            <p:nvPr/>
          </p:nvSpPr>
          <p:spPr>
            <a:xfrm rot="21155561">
              <a:off x="7450875" y="3429196"/>
              <a:ext cx="1469262" cy="338554"/>
            </a:xfrm>
            <a:prstGeom prst="rect">
              <a:avLst/>
            </a:prstGeom>
            <a:noFill/>
          </p:spPr>
          <p:txBody>
            <a:bodyPr wrap="square" rtlCol="0">
              <a:spAutoFit/>
            </a:bodyPr>
            <a:lstStyle/>
            <a:p>
              <a:r>
                <a:rPr lang="fr-FR" sz="1600" dirty="0" err="1" smtClean="0">
                  <a:latin typeface="Diavlo Book" pitchFamily="50" charset="0"/>
                </a:rPr>
                <a:t>Encountering</a:t>
              </a:r>
              <a:endParaRPr lang="fr-FR" sz="1600" dirty="0">
                <a:latin typeface="Diavlo Book" pitchFamily="50" charset="0"/>
              </a:endParaRPr>
            </a:p>
          </p:txBody>
        </p:sp>
        <p:sp>
          <p:nvSpPr>
            <p:cNvPr id="9" name="ZoneTexte 8"/>
            <p:cNvSpPr txBox="1"/>
            <p:nvPr/>
          </p:nvSpPr>
          <p:spPr>
            <a:xfrm rot="21155561">
              <a:off x="7468446" y="3795915"/>
              <a:ext cx="1365649" cy="338554"/>
            </a:xfrm>
            <a:prstGeom prst="rect">
              <a:avLst/>
            </a:prstGeom>
            <a:noFill/>
          </p:spPr>
          <p:txBody>
            <a:bodyPr wrap="square" rtlCol="0">
              <a:spAutoFit/>
            </a:bodyPr>
            <a:lstStyle/>
            <a:p>
              <a:r>
                <a:rPr lang="fr-FR" sz="1600" dirty="0" err="1" smtClean="0">
                  <a:latin typeface="Diavlo Book" pitchFamily="50" charset="0"/>
                </a:rPr>
                <a:t>Discovering</a:t>
              </a:r>
              <a:endParaRPr lang="fr-FR" sz="1600" dirty="0">
                <a:latin typeface="Diavlo Book" pitchFamily="50" charset="0"/>
              </a:endParaRPr>
            </a:p>
          </p:txBody>
        </p:sp>
        <p:sp>
          <p:nvSpPr>
            <p:cNvPr id="10" name="ZoneTexte 9"/>
            <p:cNvSpPr txBox="1"/>
            <p:nvPr/>
          </p:nvSpPr>
          <p:spPr>
            <a:xfrm rot="21155561">
              <a:off x="7469020" y="4524873"/>
              <a:ext cx="1227914" cy="338554"/>
            </a:xfrm>
            <a:prstGeom prst="rect">
              <a:avLst/>
            </a:prstGeom>
            <a:noFill/>
          </p:spPr>
          <p:txBody>
            <a:bodyPr wrap="square" rtlCol="0">
              <a:spAutoFit/>
            </a:bodyPr>
            <a:lstStyle/>
            <a:p>
              <a:r>
                <a:rPr lang="fr-FR" sz="1600" dirty="0" err="1" smtClean="0">
                  <a:latin typeface="Diavlo Book" pitchFamily="50" charset="0"/>
                </a:rPr>
                <a:t>Surpassing</a:t>
              </a:r>
              <a:endParaRPr lang="fr-FR" sz="1600" dirty="0">
                <a:latin typeface="Diavlo Book" pitchFamily="50" charset="0"/>
              </a:endParaRPr>
            </a:p>
          </p:txBody>
        </p:sp>
        <p:sp>
          <p:nvSpPr>
            <p:cNvPr id="12" name="ZoneTexte 11"/>
            <p:cNvSpPr txBox="1"/>
            <p:nvPr/>
          </p:nvSpPr>
          <p:spPr>
            <a:xfrm rot="21155561">
              <a:off x="7469342" y="4169802"/>
              <a:ext cx="1150830" cy="338554"/>
            </a:xfrm>
            <a:prstGeom prst="rect">
              <a:avLst/>
            </a:prstGeom>
            <a:noFill/>
          </p:spPr>
          <p:txBody>
            <a:bodyPr wrap="square" rtlCol="0">
              <a:spAutoFit/>
            </a:bodyPr>
            <a:lstStyle/>
            <a:p>
              <a:r>
                <a:rPr lang="fr-FR" sz="1600" dirty="0" err="1"/>
                <a:t>U</a:t>
              </a:r>
              <a:r>
                <a:rPr lang="fr-FR" sz="1600" dirty="0" err="1" smtClean="0"/>
                <a:t>sefulness</a:t>
              </a:r>
              <a:endParaRPr lang="fr-FR" sz="1600" dirty="0">
                <a:latin typeface="Diavlo Book" pitchFamily="50" charset="0"/>
              </a:endParaRPr>
            </a:p>
          </p:txBody>
        </p:sp>
        <p:sp>
          <p:nvSpPr>
            <p:cNvPr id="16" name="ZoneTexte 15"/>
            <p:cNvSpPr txBox="1"/>
            <p:nvPr/>
          </p:nvSpPr>
          <p:spPr>
            <a:xfrm rot="21155561">
              <a:off x="7443299" y="4907640"/>
              <a:ext cx="875347" cy="338554"/>
            </a:xfrm>
            <a:prstGeom prst="rect">
              <a:avLst/>
            </a:prstGeom>
            <a:noFill/>
          </p:spPr>
          <p:txBody>
            <a:bodyPr wrap="square" rtlCol="0">
              <a:spAutoFit/>
            </a:bodyPr>
            <a:lstStyle/>
            <a:p>
              <a:r>
                <a:rPr lang="fr-FR" sz="1600" dirty="0" err="1" smtClean="0"/>
                <a:t>Creating</a:t>
              </a:r>
              <a:endParaRPr lang="fr-FR" sz="1600" dirty="0">
                <a:latin typeface="Diavlo Book" pitchFamily="50" charset="0"/>
              </a:endParaRPr>
            </a:p>
          </p:txBody>
        </p:sp>
      </p:grpSp>
      <p:sp>
        <p:nvSpPr>
          <p:cNvPr id="14" name="Espace réservé du contenu 2"/>
          <p:cNvSpPr>
            <a:spLocks noGrp="1"/>
          </p:cNvSpPr>
          <p:nvPr>
            <p:ph sz="half" idx="1"/>
          </p:nvPr>
        </p:nvSpPr>
        <p:spPr>
          <a:xfrm>
            <a:off x="467544" y="476673"/>
            <a:ext cx="6768752" cy="720080"/>
          </a:xfrm>
        </p:spPr>
        <p:txBody>
          <a:bodyPr/>
          <a:lstStyle/>
          <a:p>
            <a:pPr marL="0" indent="0">
              <a:buNone/>
            </a:pPr>
            <a:r>
              <a:rPr lang="en-US" dirty="0" smtClean="0">
                <a:latin typeface="Diavlo Book" pitchFamily="50" charset="0"/>
              </a:rPr>
              <a:t>One main dynamic : the </a:t>
            </a:r>
            <a:r>
              <a:rPr lang="en-US" b="1" dirty="0" smtClean="0">
                <a:latin typeface="Diavlo Book" pitchFamily="50" charset="0"/>
              </a:rPr>
              <a:t>itinerancy</a:t>
            </a:r>
          </a:p>
        </p:txBody>
      </p:sp>
      <p:sp>
        <p:nvSpPr>
          <p:cNvPr id="22" name="Espace réservé du contenu 2"/>
          <p:cNvSpPr>
            <a:spLocks noGrp="1"/>
          </p:cNvSpPr>
          <p:nvPr>
            <p:ph sz="half" idx="1"/>
          </p:nvPr>
        </p:nvSpPr>
        <p:spPr>
          <a:xfrm>
            <a:off x="179512" y="3284985"/>
            <a:ext cx="8136904" cy="707818"/>
          </a:xfrm>
        </p:spPr>
        <p:txBody>
          <a:bodyPr>
            <a:normAutofit/>
          </a:bodyPr>
          <a:lstStyle/>
          <a:p>
            <a:pPr marL="0" indent="0">
              <a:buNone/>
            </a:pPr>
            <a:r>
              <a:rPr lang="en-US" sz="2000" dirty="0" smtClean="0">
                <a:latin typeface="Diavlo Book" pitchFamily="50" charset="0"/>
              </a:rPr>
              <a:t>The </a:t>
            </a:r>
            <a:r>
              <a:rPr lang="en-US" sz="2000" b="1" dirty="0" smtClean="0">
                <a:latin typeface="Diavlo Book" pitchFamily="50" charset="0"/>
              </a:rPr>
              <a:t>PAC  </a:t>
            </a:r>
            <a:r>
              <a:rPr lang="en-US" sz="2000" dirty="0" smtClean="0">
                <a:latin typeface="Diavlo Book" pitchFamily="50" charset="0"/>
              </a:rPr>
              <a:t>is voted by all the ventures from the same unit, there are several in the year (max 3) :</a:t>
            </a:r>
          </a:p>
        </p:txBody>
      </p:sp>
      <p:pic>
        <p:nvPicPr>
          <p:cNvPr id="1026" name="Picture 2" descr="1 main dynamic: the itinerancy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878" y="1052735"/>
            <a:ext cx="2839996" cy="21299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09258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4000" b="1" dirty="0" smtClean="0">
                <a:latin typeface="Diavlo Book" pitchFamily="50" charset="0"/>
              </a:rPr>
              <a:t>5 criteria for 1 PAC</a:t>
            </a:r>
            <a:r>
              <a:rPr lang="en-GB" sz="1600" dirty="0">
                <a:latin typeface="Diavlo Book" pitchFamily="50" charset="0"/>
              </a:rPr>
              <a:t/>
            </a:r>
            <a:br>
              <a:rPr lang="en-GB" sz="1600" dirty="0">
                <a:latin typeface="Diavlo Book" pitchFamily="50" charset="0"/>
              </a:rPr>
            </a:br>
            <a:endParaRPr lang="fr-FR" sz="1600" dirty="0"/>
          </a:p>
        </p:txBody>
      </p:sp>
      <p:sp>
        <p:nvSpPr>
          <p:cNvPr id="3" name="Espace réservé du contenu 2"/>
          <p:cNvSpPr>
            <a:spLocks noGrp="1"/>
          </p:cNvSpPr>
          <p:nvPr>
            <p:ph sz="half" idx="1"/>
          </p:nvPr>
        </p:nvSpPr>
        <p:spPr>
          <a:xfrm>
            <a:off x="1466788" y="1052736"/>
            <a:ext cx="7471466" cy="5388224"/>
          </a:xfrm>
        </p:spPr>
        <p:txBody>
          <a:bodyPr>
            <a:noAutofit/>
          </a:bodyPr>
          <a:lstStyle/>
          <a:p>
            <a:pPr marL="0" indent="0">
              <a:buNone/>
            </a:pPr>
            <a:r>
              <a:rPr lang="en-GB" sz="1800" b="1" dirty="0" smtClean="0">
                <a:latin typeface="Diavlo Book" pitchFamily="50" charset="0"/>
              </a:rPr>
              <a:t>To be useful to others </a:t>
            </a:r>
            <a:r>
              <a:rPr lang="en-GB" sz="1800" dirty="0" smtClean="0">
                <a:latin typeface="Diavlo Book" pitchFamily="50" charset="0"/>
              </a:rPr>
              <a:t>(service, solidarity…) and to be useful to everyone by learning new skills, by learning know-how… to create means to change and to exchange.</a:t>
            </a:r>
          </a:p>
          <a:p>
            <a:pPr marL="0" indent="0">
              <a:buNone/>
            </a:pPr>
            <a:endParaRPr lang="en-GB" sz="1800" dirty="0" smtClean="0">
              <a:latin typeface="Diavlo Book" pitchFamily="50" charset="0"/>
            </a:endParaRPr>
          </a:p>
          <a:p>
            <a:pPr marL="0" indent="0">
              <a:buNone/>
            </a:pPr>
            <a:r>
              <a:rPr lang="en-GB" sz="1800" dirty="0" smtClean="0">
                <a:latin typeface="Diavlo Book" pitchFamily="50" charset="0"/>
              </a:rPr>
              <a:t>Learn about a new culture, a new country, a new scout technique, a new panel of activities. </a:t>
            </a:r>
            <a:r>
              <a:rPr lang="en-GB" sz="1800" b="1" dirty="0" smtClean="0">
                <a:latin typeface="Diavlo Book" pitchFamily="50" charset="0"/>
              </a:rPr>
              <a:t>Every discovery teaches you and enriches you</a:t>
            </a:r>
            <a:r>
              <a:rPr lang="en-GB" sz="1800" dirty="0" smtClean="0">
                <a:latin typeface="Diavlo Book" pitchFamily="50" charset="0"/>
              </a:rPr>
              <a:t>.</a:t>
            </a:r>
          </a:p>
          <a:p>
            <a:pPr marL="0" indent="0">
              <a:buNone/>
            </a:pPr>
            <a:endParaRPr lang="en-GB" sz="1800" dirty="0" smtClean="0">
              <a:latin typeface="Diavlo Book" pitchFamily="50" charset="0"/>
            </a:endParaRPr>
          </a:p>
          <a:p>
            <a:pPr marL="0" indent="0">
              <a:buNone/>
            </a:pPr>
            <a:r>
              <a:rPr lang="en-GB" sz="1800" dirty="0" smtClean="0">
                <a:latin typeface="Diavlo Book" pitchFamily="50" charset="0"/>
              </a:rPr>
              <a:t>To meet people from the business world, scouts and guides from others associations, disable people, children, people from different generations, from others regions… </a:t>
            </a:r>
            <a:r>
              <a:rPr lang="en-GB" sz="1800" b="1" dirty="0" smtClean="0">
                <a:latin typeface="Diavlo Book" pitchFamily="50" charset="0"/>
              </a:rPr>
              <a:t>These encounters are truly important to teach young people to live in society.</a:t>
            </a:r>
          </a:p>
          <a:p>
            <a:pPr marL="0" indent="0">
              <a:buNone/>
            </a:pPr>
            <a:endParaRPr lang="en-GB" sz="1800" dirty="0" smtClean="0">
              <a:latin typeface="Diavlo Book" pitchFamily="50" charset="0"/>
            </a:endParaRPr>
          </a:p>
          <a:p>
            <a:pPr marL="0" indent="0">
              <a:buNone/>
            </a:pPr>
            <a:r>
              <a:rPr lang="en-GB" sz="1800" dirty="0" smtClean="0">
                <a:latin typeface="Diavlo Book" pitchFamily="50" charset="0"/>
              </a:rPr>
              <a:t>To train oneself to control ones fears, </a:t>
            </a:r>
            <a:r>
              <a:rPr lang="en-GB" sz="1800" b="1" dirty="0" smtClean="0">
                <a:latin typeface="Diavlo Book" pitchFamily="50" charset="0"/>
              </a:rPr>
              <a:t>to enjoy challenges, </a:t>
            </a:r>
            <a:r>
              <a:rPr lang="en-GB" sz="1800" dirty="0" smtClean="0">
                <a:latin typeface="Diavlo Book" pitchFamily="50" charset="0"/>
              </a:rPr>
              <a:t>to learn how to maintain a responsibility. Be realistic, let's dare the "impossible"!</a:t>
            </a:r>
          </a:p>
          <a:p>
            <a:pPr marL="0" indent="0">
              <a:buNone/>
            </a:pPr>
            <a:endParaRPr lang="en-GB" sz="1800" dirty="0" smtClean="0">
              <a:latin typeface="Diavlo Book" pitchFamily="50" charset="0"/>
            </a:endParaRPr>
          </a:p>
          <a:p>
            <a:pPr marL="0" indent="0">
              <a:buNone/>
            </a:pPr>
            <a:r>
              <a:rPr lang="en-GB" sz="1800" b="1" dirty="0" smtClean="0">
                <a:latin typeface="Diavlo Book" pitchFamily="50" charset="0"/>
              </a:rPr>
              <a:t>To dare his/her dream, </a:t>
            </a:r>
            <a:r>
              <a:rPr lang="en-GB" sz="1800" dirty="0" smtClean="0">
                <a:latin typeface="Diavlo Book" pitchFamily="50" charset="0"/>
              </a:rPr>
              <a:t>to look for, find good solutions, to invent, to create, to express oneself through all arts… Creativity also means imagination!</a:t>
            </a:r>
            <a:endParaRPr lang="en-GB" sz="1800" dirty="0"/>
          </a:p>
        </p:txBody>
      </p:sp>
      <p:pic>
        <p:nvPicPr>
          <p:cNvPr id="5" name="Image 4" descr="http://caravane.sgdf.fr/img/128x96r/image-en-creativity-png.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27" y="6093296"/>
            <a:ext cx="1440160" cy="576064"/>
          </a:xfrm>
          <a:prstGeom prst="rect">
            <a:avLst/>
          </a:prstGeom>
          <a:noFill/>
          <a:ln>
            <a:noFill/>
          </a:ln>
        </p:spPr>
      </p:pic>
      <p:pic>
        <p:nvPicPr>
          <p:cNvPr id="6" name="Image 5" descr="http://caravane.sgdf.fr/img/128x96r/image-en-surpass-png.png">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80624" y="5049180"/>
            <a:ext cx="1723256" cy="504056"/>
          </a:xfrm>
          <a:prstGeom prst="rect">
            <a:avLst/>
          </a:prstGeom>
          <a:noFill/>
          <a:ln>
            <a:noFill/>
          </a:ln>
        </p:spPr>
      </p:pic>
      <p:pic>
        <p:nvPicPr>
          <p:cNvPr id="7" name="Image 6" descr="http://caravane.sgdf.fr/img/128x96r/image-en-encounter-png.png">
            <a:hlinkClick r:id="rId6"/>
          </p:cNvPr>
          <p:cNvPicPr/>
          <p:nvPr/>
        </p:nvPicPr>
        <p:blipFill>
          <a:blip r:embed="rId7">
            <a:extLst>
              <a:ext uri="{28A0092B-C50C-407E-A947-70E740481C1C}">
                <a14:useLocalDpi xmlns:a14="http://schemas.microsoft.com/office/drawing/2010/main" val="0"/>
              </a:ext>
            </a:extLst>
          </a:blip>
          <a:srcRect/>
          <a:stretch>
            <a:fillRect/>
          </a:stretch>
        </p:blipFill>
        <p:spPr bwMode="auto">
          <a:xfrm>
            <a:off x="-26627" y="3573016"/>
            <a:ext cx="1493414" cy="579191"/>
          </a:xfrm>
          <a:prstGeom prst="rect">
            <a:avLst/>
          </a:prstGeom>
          <a:noFill/>
          <a:ln>
            <a:noFill/>
          </a:ln>
        </p:spPr>
      </p:pic>
      <p:pic>
        <p:nvPicPr>
          <p:cNvPr id="8" name="Image 7" descr="http://caravane.sgdf.fr/img/128x96r/image-en-discover-png.png">
            <a:hlinkClick r:id="rId8"/>
          </p:cNvPr>
          <p:cNvPicPr/>
          <p:nvPr/>
        </p:nvPicPr>
        <p:blipFill>
          <a:blip r:embed="rId9">
            <a:extLst>
              <a:ext uri="{28A0092B-C50C-407E-A947-70E740481C1C}">
                <a14:useLocalDpi xmlns:a14="http://schemas.microsoft.com/office/drawing/2010/main" val="0"/>
              </a:ext>
            </a:extLst>
          </a:blip>
          <a:srcRect/>
          <a:stretch>
            <a:fillRect/>
          </a:stretch>
        </p:blipFill>
        <p:spPr bwMode="auto">
          <a:xfrm>
            <a:off x="41688" y="2315366"/>
            <a:ext cx="1478632" cy="499076"/>
          </a:xfrm>
          <a:prstGeom prst="rect">
            <a:avLst/>
          </a:prstGeom>
          <a:noFill/>
          <a:ln>
            <a:noFill/>
          </a:ln>
        </p:spPr>
      </p:pic>
      <p:pic>
        <p:nvPicPr>
          <p:cNvPr id="9" name="Image 8" descr="http://caravane.sgdf.fr/img/128x96r/image-en-usefulness-png.png">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80624" y="1124744"/>
            <a:ext cx="1493414" cy="577765"/>
          </a:xfrm>
          <a:prstGeom prst="rect">
            <a:avLst/>
          </a:prstGeom>
          <a:noFill/>
          <a:ln>
            <a:noFill/>
          </a:ln>
        </p:spPr>
      </p:pic>
      <p:pic>
        <p:nvPicPr>
          <p:cNvPr id="10" name="Picture 2" descr="C:\Documents and Settings\eurocitoyen\Bureau\Morgan\Logo\piocara_logo_p1805c.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10773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GB" sz="3600" dirty="0" smtClean="0">
                <a:latin typeface="Diavlo Black" pitchFamily="50" charset="0"/>
              </a:rPr>
              <a:t>3 years in the unit</a:t>
            </a:r>
            <a:endParaRPr lang="en-GB" sz="3600" dirty="0">
              <a:latin typeface="Diavlo Black" pitchFamily="50" charset="0"/>
            </a:endParaRPr>
          </a:p>
        </p:txBody>
      </p:sp>
      <p:pic>
        <p:nvPicPr>
          <p:cNvPr id="5" name="Image 4"/>
          <p:cNvPicPr/>
          <p:nvPr/>
        </p:nvPicPr>
        <p:blipFill rotWithShape="1">
          <a:blip r:embed="rId3"/>
          <a:srcRect l="8747" t="19469" r="28232" b="9933"/>
          <a:stretch/>
        </p:blipFill>
        <p:spPr bwMode="auto">
          <a:xfrm>
            <a:off x="179512" y="1268760"/>
            <a:ext cx="8640960" cy="5348456"/>
          </a:xfrm>
          <a:prstGeom prst="rect">
            <a:avLst/>
          </a:prstGeom>
          <a:ln>
            <a:noFill/>
          </a:ln>
          <a:extLst>
            <a:ext uri="{53640926-AAD7-44D8-BBD7-CCE9431645EC}">
              <a14:shadowObscured xmlns:a14="http://schemas.microsoft.com/office/drawing/2010/main"/>
            </a:ext>
          </a:extLst>
        </p:spPr>
      </p:pic>
      <p:pic>
        <p:nvPicPr>
          <p:cNvPr id="4" name="Picture 2" descr="C:\Documents and Settings\eurocitoyen\Bureau\Morgan\Logo\piocara_logo_p1805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6016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225276"/>
            <a:ext cx="8229600" cy="1143000"/>
          </a:xfrm>
        </p:spPr>
        <p:txBody>
          <a:bodyPr>
            <a:normAutofit/>
          </a:bodyPr>
          <a:lstStyle/>
          <a:p>
            <a:r>
              <a:rPr lang="en-GB" sz="3600" dirty="0" smtClean="0">
                <a:latin typeface="Diavlo Black" pitchFamily="50" charset="0"/>
              </a:rPr>
              <a:t>3 years in the unit</a:t>
            </a:r>
            <a:endParaRPr lang="en-GB" sz="3600" dirty="0"/>
          </a:p>
        </p:txBody>
      </p:sp>
      <p:sp>
        <p:nvSpPr>
          <p:cNvPr id="3" name="Espace réservé du contenu 2"/>
          <p:cNvSpPr>
            <a:spLocks noGrp="1"/>
          </p:cNvSpPr>
          <p:nvPr>
            <p:ph sz="half" idx="1"/>
          </p:nvPr>
        </p:nvSpPr>
        <p:spPr>
          <a:xfrm>
            <a:off x="467544" y="1457400"/>
            <a:ext cx="2674640" cy="5400600"/>
          </a:xfrm>
        </p:spPr>
        <p:txBody>
          <a:bodyPr>
            <a:normAutofit fontScale="40000" lnSpcReduction="20000"/>
          </a:bodyPr>
          <a:lstStyle/>
          <a:p>
            <a:pPr marL="0" indent="0" algn="just">
              <a:buNone/>
            </a:pPr>
            <a:r>
              <a:rPr lang="en-GB" sz="4000" b="1" dirty="0" smtClean="0">
                <a:latin typeface="Diavlo Book" pitchFamily="50" charset="0"/>
              </a:rPr>
              <a:t>1st year:</a:t>
            </a:r>
          </a:p>
          <a:p>
            <a:pPr marL="0" indent="0" algn="just">
              <a:buNone/>
            </a:pPr>
            <a:r>
              <a:rPr lang="en-GB" sz="3500" b="1" dirty="0" smtClean="0">
                <a:latin typeface="Diavlo Book" pitchFamily="50" charset="0"/>
              </a:rPr>
              <a:t> </a:t>
            </a:r>
          </a:p>
          <a:p>
            <a:pPr marL="0" indent="0" algn="just">
              <a:buNone/>
            </a:pPr>
            <a:r>
              <a:rPr lang="en-GB" sz="3500" b="1" dirty="0" smtClean="0">
                <a:latin typeface="Diavlo Book" pitchFamily="50" charset="0"/>
              </a:rPr>
              <a:t>Welcome of the new venture </a:t>
            </a:r>
            <a:r>
              <a:rPr lang="en-GB" sz="3500" dirty="0" smtClean="0">
                <a:latin typeface="Diavlo Book" pitchFamily="50" charset="0"/>
              </a:rPr>
              <a:t>to the caravan: a solemn and joyful moment at the same time</a:t>
            </a:r>
          </a:p>
          <a:p>
            <a:pPr marL="0" indent="0" algn="just">
              <a:buNone/>
            </a:pPr>
            <a:r>
              <a:rPr lang="en-GB" sz="3500" dirty="0" smtClean="0">
                <a:latin typeface="Diavlo Book" pitchFamily="50" charset="0"/>
              </a:rPr>
              <a:t>Give to the newcomers: the “</a:t>
            </a:r>
            <a:r>
              <a:rPr lang="en-GB" sz="3500" b="1" dirty="0" err="1" smtClean="0">
                <a:latin typeface="Diavlo Book" pitchFamily="50" charset="0"/>
              </a:rPr>
              <a:t>Inukshuk</a:t>
            </a:r>
            <a:r>
              <a:rPr lang="en-GB" sz="3500" b="1" dirty="0" smtClean="0">
                <a:latin typeface="Diavlo Book" pitchFamily="50" charset="0"/>
              </a:rPr>
              <a:t>” </a:t>
            </a:r>
            <a:r>
              <a:rPr lang="en-GB" sz="3500" dirty="0" smtClean="0">
                <a:latin typeface="Diavlo Book" pitchFamily="50" charset="0"/>
              </a:rPr>
              <a:t>+ the text of the </a:t>
            </a:r>
            <a:r>
              <a:rPr lang="en-GB" sz="3500" b="1" dirty="0" smtClean="0">
                <a:latin typeface="Diavlo Book" pitchFamily="50" charset="0"/>
              </a:rPr>
              <a:t>Samaritan</a:t>
            </a:r>
            <a:r>
              <a:rPr lang="en-GB" sz="3500" dirty="0" smtClean="0">
                <a:latin typeface="Diavlo Book" pitchFamily="50" charset="0"/>
              </a:rPr>
              <a:t> + the </a:t>
            </a:r>
            <a:r>
              <a:rPr lang="en-GB" sz="3500" b="1" dirty="0" smtClean="0">
                <a:latin typeface="Diavlo Book" pitchFamily="50" charset="0"/>
              </a:rPr>
              <a:t>empty cairn</a:t>
            </a:r>
          </a:p>
          <a:p>
            <a:pPr marL="0" indent="0" algn="just">
              <a:buNone/>
            </a:pPr>
            <a:endParaRPr lang="en-GB" sz="3500" dirty="0" smtClean="0">
              <a:latin typeface="Diavlo Book" pitchFamily="50" charset="0"/>
            </a:endParaRPr>
          </a:p>
          <a:p>
            <a:pPr marL="0" indent="0" algn="just">
              <a:buNone/>
            </a:pPr>
            <a:endParaRPr lang="en-GB" sz="3500" dirty="0" smtClean="0">
              <a:latin typeface="Diavlo Book" pitchFamily="50" charset="0"/>
            </a:endParaRPr>
          </a:p>
          <a:p>
            <a:pPr marL="0" indent="0" algn="just">
              <a:buNone/>
            </a:pPr>
            <a:r>
              <a:rPr lang="en-GB" sz="3500" dirty="0" smtClean="0">
                <a:latin typeface="Diavlo Book" pitchFamily="50" charset="0"/>
              </a:rPr>
              <a:t>The 1</a:t>
            </a:r>
            <a:r>
              <a:rPr lang="en-GB" sz="3500" baseline="30000" dirty="0" smtClean="0">
                <a:latin typeface="Diavlo Book" pitchFamily="50" charset="0"/>
              </a:rPr>
              <a:t>st</a:t>
            </a:r>
            <a:r>
              <a:rPr lang="en-GB" sz="3500" dirty="0" smtClean="0">
                <a:latin typeface="Diavlo Book" pitchFamily="50" charset="0"/>
              </a:rPr>
              <a:t> source is a time to prepare his/her </a:t>
            </a:r>
            <a:r>
              <a:rPr lang="en-GB" sz="3500" b="1" dirty="0" smtClean="0">
                <a:latin typeface="Diavlo Book" pitchFamily="50" charset="0"/>
              </a:rPr>
              <a:t>promise</a:t>
            </a:r>
            <a:r>
              <a:rPr lang="en-GB" sz="3500" dirty="0" smtClean="0">
                <a:latin typeface="Diavlo Book" pitchFamily="50" charset="0"/>
              </a:rPr>
              <a:t> </a:t>
            </a:r>
          </a:p>
          <a:p>
            <a:pPr marL="0" indent="0" algn="just">
              <a:buNone/>
            </a:pPr>
            <a:r>
              <a:rPr lang="en-GB" sz="3500" dirty="0" smtClean="0">
                <a:latin typeface="Diavlo Book" pitchFamily="50" charset="0"/>
              </a:rPr>
              <a:t>It’s an opportunity for the teenager to affirm him in front of the others, dare to use “I”, explain his reasons to live in the caravan and respect the law. </a:t>
            </a:r>
          </a:p>
          <a:p>
            <a:pPr marL="0" indent="0">
              <a:buNone/>
            </a:pPr>
            <a:endParaRPr lang="fr-FR" dirty="0"/>
          </a:p>
        </p:txBody>
      </p:sp>
      <p:sp>
        <p:nvSpPr>
          <p:cNvPr id="4" name="Espace réservé du contenu 3"/>
          <p:cNvSpPr>
            <a:spLocks noGrp="1"/>
          </p:cNvSpPr>
          <p:nvPr>
            <p:ph sz="half" idx="2"/>
          </p:nvPr>
        </p:nvSpPr>
        <p:spPr>
          <a:xfrm>
            <a:off x="2987824" y="1340768"/>
            <a:ext cx="3168352" cy="5184576"/>
          </a:xfrm>
        </p:spPr>
        <p:txBody>
          <a:bodyPr>
            <a:normAutofit fontScale="40000" lnSpcReduction="20000"/>
          </a:bodyPr>
          <a:lstStyle/>
          <a:p>
            <a:pPr marL="457200" lvl="1" indent="0" algn="just">
              <a:buNone/>
            </a:pPr>
            <a:r>
              <a:rPr lang="en-GB" sz="4000" b="1" dirty="0" smtClean="0"/>
              <a:t>2</a:t>
            </a:r>
            <a:r>
              <a:rPr lang="en-GB" sz="4000" b="1" baseline="30000" dirty="0" smtClean="0"/>
              <a:t>nd</a:t>
            </a:r>
            <a:r>
              <a:rPr lang="en-GB" sz="4000" b="1" dirty="0" smtClean="0"/>
              <a:t> year:</a:t>
            </a:r>
          </a:p>
          <a:p>
            <a:pPr marL="457200" lvl="1" indent="0" algn="just">
              <a:buNone/>
            </a:pPr>
            <a:endParaRPr lang="en-GB" sz="3500" dirty="0" smtClean="0"/>
          </a:p>
          <a:p>
            <a:pPr marL="457200" lvl="1" indent="0" algn="just">
              <a:buNone/>
            </a:pPr>
            <a:r>
              <a:rPr lang="en-US" sz="3500" dirty="0">
                <a:latin typeface="Diavlo Book" pitchFamily="50" charset="0"/>
              </a:rPr>
              <a:t>A route is a choice of personal </a:t>
            </a:r>
            <a:r>
              <a:rPr lang="en-US" sz="3500" b="1" dirty="0">
                <a:latin typeface="Diavlo Book" pitchFamily="50" charset="0"/>
              </a:rPr>
              <a:t>growth in 1 of the 6 fields of development </a:t>
            </a:r>
            <a:r>
              <a:rPr lang="en-US" sz="3500" dirty="0">
                <a:latin typeface="Diavlo Book" pitchFamily="50" charset="0"/>
              </a:rPr>
              <a:t>proposed in scouting. During the 3 years in the caravan each teenager is supposed to have done the 6 possible routes</a:t>
            </a:r>
            <a:r>
              <a:rPr lang="en-US" sz="3500" dirty="0" smtClean="0">
                <a:latin typeface="Diavlo Book" pitchFamily="50" charset="0"/>
              </a:rPr>
              <a:t>.</a:t>
            </a:r>
          </a:p>
          <a:p>
            <a:pPr marL="457200" lvl="1" indent="0" algn="just">
              <a:buNone/>
            </a:pPr>
            <a:endParaRPr lang="fr-FR" sz="3500" dirty="0">
              <a:latin typeface="Diavlo Book" pitchFamily="50" charset="0"/>
            </a:endParaRPr>
          </a:p>
          <a:p>
            <a:pPr marL="457200" lvl="1" indent="0" algn="just">
              <a:buNone/>
            </a:pPr>
            <a:endParaRPr lang="en-GB" sz="3500" dirty="0">
              <a:latin typeface="Diavlo Book" pitchFamily="50" charset="0"/>
            </a:endParaRPr>
          </a:p>
          <a:p>
            <a:pPr marL="457200" lvl="1" indent="0" algn="just">
              <a:buNone/>
            </a:pPr>
            <a:r>
              <a:rPr lang="en-GB" sz="3500" dirty="0" smtClean="0">
                <a:latin typeface="Diavlo Book" pitchFamily="50" charset="0"/>
              </a:rPr>
              <a:t>This </a:t>
            </a:r>
            <a:r>
              <a:rPr lang="en-GB" sz="3500" b="1" dirty="0">
                <a:latin typeface="Diavlo Book" pitchFamily="50" charset="0"/>
              </a:rPr>
              <a:t>2</a:t>
            </a:r>
            <a:r>
              <a:rPr lang="en-GB" sz="3500" b="1" baseline="30000" dirty="0">
                <a:latin typeface="Diavlo Book" pitchFamily="50" charset="0"/>
              </a:rPr>
              <a:t>nd</a:t>
            </a:r>
            <a:r>
              <a:rPr lang="en-GB" sz="3500" b="1" dirty="0">
                <a:latin typeface="Diavlo Book" pitchFamily="50" charset="0"/>
              </a:rPr>
              <a:t> source is a specific time of rereading</a:t>
            </a:r>
            <a:r>
              <a:rPr lang="en-GB" sz="3500" dirty="0" smtClean="0">
                <a:latin typeface="Diavlo Book" pitchFamily="50" charset="0"/>
              </a:rPr>
              <a:t>! </a:t>
            </a:r>
            <a:r>
              <a:rPr lang="en-GB" sz="3500" dirty="0">
                <a:latin typeface="Diavlo Book" pitchFamily="50" charset="0"/>
              </a:rPr>
              <a:t>And openness to the world. </a:t>
            </a:r>
            <a:endParaRPr lang="en-GB" sz="3500" dirty="0" smtClean="0">
              <a:latin typeface="Diavlo Book" pitchFamily="50" charset="0"/>
            </a:endParaRPr>
          </a:p>
          <a:p>
            <a:pPr marL="457200" lvl="1" indent="0" algn="just">
              <a:buNone/>
            </a:pPr>
            <a:r>
              <a:rPr lang="en-GB" sz="3500" dirty="0" smtClean="0">
                <a:latin typeface="Diavlo Book" pitchFamily="50" charset="0"/>
              </a:rPr>
              <a:t>In </a:t>
            </a:r>
            <a:r>
              <a:rPr lang="en-GB" sz="3500" dirty="0">
                <a:latin typeface="Diavlo Book" pitchFamily="50" charset="0"/>
              </a:rPr>
              <a:t>pairs, leave the camp for an itinerant path and take the time to think and live a long silent time. Try to be alone and to answer the question “in what do I believe” by </a:t>
            </a:r>
            <a:r>
              <a:rPr lang="en-GB" sz="3500" b="1" dirty="0">
                <a:latin typeface="Diavlo Book" pitchFamily="50" charset="0"/>
              </a:rPr>
              <a:t>writing a letter to him/herself.</a:t>
            </a:r>
            <a:endParaRPr lang="fr-FR" sz="3500" b="1" dirty="0">
              <a:latin typeface="Diavlo Book" pitchFamily="50" charset="0"/>
            </a:endParaRPr>
          </a:p>
          <a:p>
            <a:pPr marL="457200" lvl="1" indent="0">
              <a:buNone/>
            </a:pPr>
            <a:endParaRPr lang="fr-FR" dirty="0"/>
          </a:p>
        </p:txBody>
      </p:sp>
      <p:pic>
        <p:nvPicPr>
          <p:cNvPr id="5" name="Picture 2" descr="C:\Documents and Settings\eurocitoyen\Bureau\Morgan\Logo\piocara_logo_p1805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116632"/>
            <a:ext cx="2095474" cy="680144"/>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3"/>
          <p:cNvSpPr txBox="1">
            <a:spLocks/>
          </p:cNvSpPr>
          <p:nvPr/>
        </p:nvSpPr>
        <p:spPr>
          <a:xfrm>
            <a:off x="6372199" y="1268760"/>
            <a:ext cx="2737533" cy="5256584"/>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9pPr>
          </a:lstStyle>
          <a:p>
            <a:pPr marL="457200" lvl="1" indent="0">
              <a:buFont typeface="Arial" pitchFamily="34" charset="0"/>
              <a:buNone/>
            </a:pPr>
            <a:r>
              <a:rPr lang="en-GB" sz="3400" b="1" dirty="0" smtClean="0">
                <a:latin typeface="Diavlo Book" pitchFamily="50" charset="0"/>
              </a:rPr>
              <a:t>3</a:t>
            </a:r>
            <a:r>
              <a:rPr lang="en-GB" sz="3400" b="1" baseline="30000" dirty="0" smtClean="0">
                <a:latin typeface="Diavlo Book" pitchFamily="50" charset="0"/>
              </a:rPr>
              <a:t>rd</a:t>
            </a:r>
            <a:r>
              <a:rPr lang="en-GB" sz="3400" b="1" dirty="0" smtClean="0">
                <a:latin typeface="Diavlo Book" pitchFamily="50" charset="0"/>
              </a:rPr>
              <a:t> year: Patrol leader</a:t>
            </a:r>
          </a:p>
          <a:p>
            <a:pPr marL="457200" lvl="1" indent="0" algn="just">
              <a:buFont typeface="Arial" pitchFamily="34" charset="0"/>
              <a:buNone/>
            </a:pPr>
            <a:endParaRPr lang="en-GB" sz="3000" dirty="0" smtClean="0">
              <a:latin typeface="Diavlo Book" pitchFamily="50" charset="0"/>
            </a:endParaRPr>
          </a:p>
          <a:p>
            <a:pPr marL="0" indent="0" algn="just">
              <a:buNone/>
            </a:pPr>
            <a:r>
              <a:rPr lang="en-GB" sz="3000" b="1" dirty="0" smtClean="0">
                <a:latin typeface="Diavlo Book" pitchFamily="50" charset="0"/>
              </a:rPr>
              <a:t>The Patrol leader is a helper to the patrol’s members.</a:t>
            </a:r>
          </a:p>
          <a:p>
            <a:pPr marL="0" indent="0" algn="just">
              <a:buNone/>
            </a:pPr>
            <a:endParaRPr lang="en-GB" sz="3000" dirty="0" smtClean="0">
              <a:latin typeface="Diavlo Book" pitchFamily="50" charset="0"/>
            </a:endParaRPr>
          </a:p>
          <a:p>
            <a:pPr marL="0" indent="0" algn="just">
              <a:buNone/>
            </a:pPr>
            <a:r>
              <a:rPr lang="en-GB" sz="3000" dirty="0" smtClean="0">
                <a:latin typeface="Diavlo Book" pitchFamily="50" charset="0"/>
              </a:rPr>
              <a:t>The final source consists in looking back and realising what has been lived for the past 3 years in the caravan, ask him/herself about future commitments, especially the Rover opportunity. </a:t>
            </a:r>
          </a:p>
          <a:p>
            <a:pPr marL="0" indent="0" algn="just">
              <a:buNone/>
            </a:pPr>
            <a:r>
              <a:rPr lang="en-GB" sz="3000" dirty="0" smtClean="0">
                <a:latin typeface="Diavlo Book" pitchFamily="50" charset="0"/>
              </a:rPr>
              <a:t>This source ends with the </a:t>
            </a:r>
            <a:r>
              <a:rPr lang="en-GB" sz="3000" b="1" dirty="0" smtClean="0">
                <a:latin typeface="Diavlo Book" pitchFamily="50" charset="0"/>
              </a:rPr>
              <a:t>send-off ceremony to symbolise the departure </a:t>
            </a:r>
            <a:r>
              <a:rPr lang="en-GB" sz="3000" dirty="0" smtClean="0">
                <a:latin typeface="Diavlo Book" pitchFamily="50" charset="0"/>
              </a:rPr>
              <a:t>of the 3</a:t>
            </a:r>
            <a:r>
              <a:rPr lang="en-GB" sz="3000" baseline="30000" dirty="0" smtClean="0">
                <a:latin typeface="Diavlo Book" pitchFamily="50" charset="0"/>
              </a:rPr>
              <a:t>rd</a:t>
            </a:r>
            <a:r>
              <a:rPr lang="en-GB" sz="3000" dirty="0" smtClean="0">
                <a:latin typeface="Diavlo Book" pitchFamily="50" charset="0"/>
              </a:rPr>
              <a:t> years.</a:t>
            </a:r>
          </a:p>
          <a:p>
            <a:pPr marL="0" indent="0" algn="just">
              <a:buNone/>
            </a:pPr>
            <a:endParaRPr lang="en-GB" sz="3000" dirty="0" smtClean="0">
              <a:latin typeface="Diavlo Book" pitchFamily="50" charset="0"/>
            </a:endParaRPr>
          </a:p>
          <a:p>
            <a:pPr marL="0" indent="0" algn="just">
              <a:buNone/>
            </a:pPr>
            <a:r>
              <a:rPr lang="en-GB" sz="3000" dirty="0" smtClean="0">
                <a:latin typeface="Diavlo Book" pitchFamily="50" charset="0"/>
              </a:rPr>
              <a:t>Leaders will give a </a:t>
            </a:r>
            <a:r>
              <a:rPr lang="en-GB" sz="3000" b="1" dirty="0" smtClean="0">
                <a:latin typeface="Diavlo Book" pitchFamily="50" charset="0"/>
              </a:rPr>
              <a:t>parabola</a:t>
            </a:r>
            <a:r>
              <a:rPr lang="en-GB" sz="3000" dirty="0" smtClean="0">
                <a:latin typeface="Diavlo Book" pitchFamily="50" charset="0"/>
              </a:rPr>
              <a:t> to each departing venture/caravel. This text is chosen by the leaders, according to the teen’s personality, to give him/her a last message before leaving the caravan.</a:t>
            </a:r>
          </a:p>
          <a:p>
            <a:pPr marL="0" indent="0">
              <a:buNone/>
            </a:pPr>
            <a:endParaRPr lang="fr-FR" dirty="0"/>
          </a:p>
          <a:p>
            <a:pPr marL="0" indent="0">
              <a:buFont typeface="Arial" pitchFamily="34" charset="0"/>
              <a:buNone/>
            </a:pPr>
            <a:endParaRPr lang="fr-FR" sz="2900" dirty="0" smtClean="0">
              <a:latin typeface="Diavlo Black" pitchFamily="50" charset="0"/>
            </a:endParaRPr>
          </a:p>
          <a:p>
            <a:endParaRPr lang="fr-FR" dirty="0"/>
          </a:p>
        </p:txBody>
      </p:sp>
    </p:spTree>
    <p:extLst>
      <p:ext uri="{BB962C8B-B14F-4D97-AF65-F5344CB8AC3E}">
        <p14:creationId xmlns:p14="http://schemas.microsoft.com/office/powerpoint/2010/main" val="375318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200" dirty="0" smtClean="0">
                <a:latin typeface="Diavlo Black" pitchFamily="50" charset="0"/>
              </a:rPr>
              <a:t>CAIRN’S STONE</a:t>
            </a:r>
            <a:endParaRPr lang="fr-FR" sz="3200" dirty="0">
              <a:latin typeface="Diavlo Black" pitchFamily="50" charset="0"/>
            </a:endParaRPr>
          </a:p>
        </p:txBody>
      </p:sp>
      <p:sp>
        <p:nvSpPr>
          <p:cNvPr id="3" name="Espace réservé du contenu 2"/>
          <p:cNvSpPr>
            <a:spLocks noGrp="1"/>
          </p:cNvSpPr>
          <p:nvPr>
            <p:ph sz="half" idx="1"/>
          </p:nvPr>
        </p:nvSpPr>
        <p:spPr>
          <a:xfrm>
            <a:off x="457200" y="1600200"/>
            <a:ext cx="8075240" cy="4525963"/>
          </a:xfrm>
        </p:spPr>
        <p:txBody>
          <a:bodyPr>
            <a:normAutofit/>
          </a:bodyPr>
          <a:lstStyle/>
          <a:p>
            <a:pPr marL="0" indent="0">
              <a:buNone/>
            </a:pPr>
            <a:r>
              <a:rPr lang="en-GB" sz="2400" dirty="0" smtClean="0">
                <a:latin typeface="Diavlo Book" pitchFamily="50" charset="0"/>
              </a:rPr>
              <a:t>The stones represent the personal and concrete success of every venture/ on his/her route.</a:t>
            </a:r>
          </a:p>
          <a:p>
            <a:pPr marL="0" indent="0">
              <a:buNone/>
            </a:pPr>
            <a:endParaRPr lang="en-GB" sz="2400" dirty="0" smtClean="0">
              <a:latin typeface="Diavlo Book" pitchFamily="50" charset="0"/>
            </a:endParaRPr>
          </a:p>
          <a:p>
            <a:pPr marL="0" indent="0">
              <a:buNone/>
            </a:pPr>
            <a:r>
              <a:rPr lang="en-GB" sz="2400" dirty="0" smtClean="0">
                <a:latin typeface="Diavlo Book" pitchFamily="50" charset="0"/>
              </a:rPr>
              <a:t>Each venture can choose 2 cairn stones per year in which he/she is meeting 2 characters from the New testament called the “decisive encounter” and 1 contemporary character</a:t>
            </a:r>
          </a:p>
          <a:p>
            <a:pPr marL="0" indent="0">
              <a:buNone/>
            </a:pPr>
            <a:endParaRPr lang="en-GB" sz="2400" dirty="0" smtClean="0">
              <a:latin typeface="Diavlo Book" pitchFamily="50" charset="0"/>
            </a:endParaRPr>
          </a:p>
          <a:p>
            <a:pPr marL="0" indent="0">
              <a:buNone/>
            </a:pPr>
            <a:r>
              <a:rPr lang="en-GB" sz="2400" dirty="0" smtClean="0">
                <a:latin typeface="Diavlo Book" pitchFamily="50" charset="0"/>
              </a:rPr>
              <a:t>For example: “live together”, meet Henri DUNANT </a:t>
            </a:r>
            <a:r>
              <a:rPr lang="en-GB" sz="2400" dirty="0" err="1" smtClean="0">
                <a:latin typeface="Diavlo Book" pitchFamily="50" charset="0"/>
              </a:rPr>
              <a:t>fundator</a:t>
            </a:r>
            <a:r>
              <a:rPr lang="en-GB" sz="2400" dirty="0" smtClean="0">
                <a:latin typeface="Diavlo Book" pitchFamily="50" charset="0"/>
              </a:rPr>
              <a:t> of the Red Cross and Judas and </a:t>
            </a:r>
            <a:r>
              <a:rPr lang="en-GB" sz="2400" dirty="0" err="1" smtClean="0">
                <a:latin typeface="Diavlo Book" pitchFamily="50" charset="0"/>
              </a:rPr>
              <a:t>Barthemy</a:t>
            </a:r>
            <a:endParaRPr lang="en-GB" sz="2400" dirty="0">
              <a:latin typeface="Diavlo Book" pitchFamily="50" charset="0"/>
            </a:endParaRPr>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6296" y="332656"/>
            <a:ext cx="1656184" cy="1218583"/>
          </a:xfrm>
          <a:prstGeom prst="rect">
            <a:avLst/>
          </a:prstGeom>
        </p:spPr>
      </p:pic>
    </p:spTree>
    <p:extLst>
      <p:ext uri="{BB962C8B-B14F-4D97-AF65-F5344CB8AC3E}">
        <p14:creationId xmlns:p14="http://schemas.microsoft.com/office/powerpoint/2010/main" val="3312360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507288" cy="922114"/>
          </a:xfrm>
        </p:spPr>
        <p:txBody>
          <a:bodyPr>
            <a:normAutofit fontScale="90000"/>
          </a:bodyPr>
          <a:lstStyle/>
          <a:p>
            <a:r>
              <a:rPr lang="en-US" sz="3600" dirty="0" smtClean="0">
                <a:latin typeface="Diavlo Book" pitchFamily="50" charset="0"/>
              </a:rPr>
              <a:t>6 personal growth paths</a:t>
            </a:r>
            <a:r>
              <a:rPr lang="en-US" b="1" dirty="0">
                <a:latin typeface="Diavlo Book" pitchFamily="50" charset="0"/>
              </a:rPr>
              <a:t/>
            </a:r>
            <a:br>
              <a:rPr lang="en-US" b="1" dirty="0">
                <a:latin typeface="Diavlo Book" pitchFamily="50" charset="0"/>
              </a:rPr>
            </a:br>
            <a:endParaRPr lang="fr-FR" dirty="0"/>
          </a:p>
        </p:txBody>
      </p:sp>
      <p:sp>
        <p:nvSpPr>
          <p:cNvPr id="4" name="Espace réservé du contenu 3"/>
          <p:cNvSpPr>
            <a:spLocks noGrp="1"/>
          </p:cNvSpPr>
          <p:nvPr>
            <p:ph sz="half" idx="2"/>
          </p:nvPr>
        </p:nvSpPr>
        <p:spPr>
          <a:xfrm>
            <a:off x="179512" y="1335215"/>
            <a:ext cx="8712968" cy="5472608"/>
          </a:xfrm>
        </p:spPr>
        <p:txBody>
          <a:bodyPr>
            <a:normAutofit/>
          </a:bodyPr>
          <a:lstStyle/>
          <a:p>
            <a:pPr marL="0" indent="0">
              <a:buNone/>
            </a:pPr>
            <a:r>
              <a:rPr lang="en-US" sz="2200" dirty="0" smtClean="0">
                <a:latin typeface="Diavlo Book" pitchFamily="50" charset="0"/>
              </a:rPr>
              <a:t>Taken one </a:t>
            </a:r>
            <a:r>
              <a:rPr lang="en-US" sz="2200" dirty="0">
                <a:latin typeface="Diavlo Book" pitchFamily="50" charset="0"/>
              </a:rPr>
              <a:t>by one, by every venture/caravel during </a:t>
            </a:r>
            <a:r>
              <a:rPr lang="en-US" sz="2200" dirty="0" smtClean="0">
                <a:latin typeface="Diavlo Book" pitchFamily="50" charset="0"/>
              </a:rPr>
              <a:t>the </a:t>
            </a:r>
            <a:r>
              <a:rPr lang="en-US" sz="2200" dirty="0">
                <a:latin typeface="Diavlo Book" pitchFamily="50" charset="0"/>
              </a:rPr>
              <a:t>3 years in the </a:t>
            </a:r>
            <a:r>
              <a:rPr lang="en-US" sz="2200" dirty="0" smtClean="0">
                <a:latin typeface="Diavlo Book" pitchFamily="50" charset="0"/>
              </a:rPr>
              <a:t>caravan</a:t>
            </a:r>
          </a:p>
          <a:p>
            <a:pPr marL="0" indent="0">
              <a:buNone/>
            </a:pPr>
            <a:endParaRPr lang="en-US" sz="2200" dirty="0" smtClean="0">
              <a:latin typeface="Diavlo Book" pitchFamily="50" charset="0"/>
            </a:endParaRPr>
          </a:p>
          <a:p>
            <a:pPr marL="457200" lvl="1" indent="0">
              <a:buNone/>
            </a:pPr>
            <a:r>
              <a:rPr lang="en-GB" sz="2200" b="1" dirty="0" smtClean="0">
                <a:latin typeface="Diavlo Book" pitchFamily="50" charset="0"/>
              </a:rPr>
              <a:t>		“</a:t>
            </a:r>
            <a:r>
              <a:rPr lang="en-GB" sz="2200" b="1" dirty="0">
                <a:latin typeface="Diavlo Book" pitchFamily="50" charset="0"/>
              </a:rPr>
              <a:t>Live with energy”: </a:t>
            </a:r>
            <a:r>
              <a:rPr lang="en-GB" sz="2200" dirty="0">
                <a:latin typeface="Diavlo Book" pitchFamily="50" charset="0"/>
              </a:rPr>
              <a:t>do some sport, be in good health, take care of oneself, eat balanced meals</a:t>
            </a:r>
            <a:r>
              <a:rPr lang="en-GB" sz="2200" dirty="0" smtClean="0">
                <a:latin typeface="Diavlo Book" pitchFamily="50" charset="0"/>
              </a:rPr>
              <a:t>.</a:t>
            </a:r>
          </a:p>
          <a:p>
            <a:pPr marL="457200" lvl="1" indent="0">
              <a:buNone/>
            </a:pPr>
            <a:endParaRPr lang="en-GB" sz="2200" dirty="0" smtClean="0">
              <a:latin typeface="Diavlo Book" pitchFamily="50" charset="0"/>
            </a:endParaRPr>
          </a:p>
          <a:p>
            <a:pPr marL="457200" lvl="1" indent="0">
              <a:buNone/>
            </a:pPr>
            <a:endParaRPr lang="en-GB" sz="2200" b="1" dirty="0">
              <a:latin typeface="Diavlo Book" pitchFamily="50" charset="0"/>
            </a:endParaRPr>
          </a:p>
          <a:p>
            <a:pPr marL="457200" lvl="1" indent="0">
              <a:buNone/>
            </a:pPr>
            <a:r>
              <a:rPr lang="en-GB" sz="2200" b="1" dirty="0" smtClean="0">
                <a:latin typeface="Diavlo Book" pitchFamily="50" charset="0"/>
              </a:rPr>
              <a:t>		“</a:t>
            </a:r>
            <a:r>
              <a:rPr lang="en-GB" sz="2200" b="1" dirty="0">
                <a:latin typeface="Diavlo Book" pitchFamily="50" charset="0"/>
              </a:rPr>
              <a:t>Live with his/her time”:</a:t>
            </a:r>
            <a:r>
              <a:rPr lang="en-GB" sz="2200" dirty="0">
                <a:latin typeface="Diavlo Book" pitchFamily="50" charset="0"/>
              </a:rPr>
              <a:t> think, create, communicate, innovation, culture, open-mindedness… everything concerning the spirit</a:t>
            </a:r>
            <a:endParaRPr lang="fr-FR" sz="2200" dirty="0">
              <a:latin typeface="Diavlo Book" pitchFamily="50" charset="0"/>
            </a:endParaRPr>
          </a:p>
          <a:p>
            <a:pPr marL="457200" lvl="1" indent="0">
              <a:buNone/>
            </a:pPr>
            <a:endParaRPr lang="en-GB" sz="2200" b="1" dirty="0" smtClean="0">
              <a:latin typeface="Diavlo Book" pitchFamily="50" charset="0"/>
            </a:endParaRPr>
          </a:p>
          <a:p>
            <a:pPr marL="457200" lvl="1" indent="0">
              <a:buNone/>
            </a:pPr>
            <a:r>
              <a:rPr lang="en-GB" sz="2200" b="1" dirty="0" smtClean="0">
                <a:latin typeface="Diavlo Book" pitchFamily="50" charset="0"/>
              </a:rPr>
              <a:t>		“</a:t>
            </a:r>
            <a:r>
              <a:rPr lang="en-GB" sz="2200" b="1" dirty="0">
                <a:latin typeface="Diavlo Book" pitchFamily="50" charset="0"/>
              </a:rPr>
              <a:t>Live with radiance/influence” : </a:t>
            </a:r>
            <a:r>
              <a:rPr lang="en-GB" sz="2200" dirty="0">
                <a:latin typeface="Diavlo Book" pitchFamily="50" charset="0"/>
              </a:rPr>
              <a:t>to develop positive feelings around oneself: friendship, respect, empathy. To give and receive, identify and express what we feel. </a:t>
            </a:r>
            <a:endParaRPr lang="fr-FR" sz="2200" dirty="0">
              <a:latin typeface="Diavlo Book" pitchFamily="50" charset="0"/>
            </a:endParaRPr>
          </a:p>
          <a:p>
            <a:endParaRPr lang="en-US" dirty="0" smtClean="0"/>
          </a:p>
          <a:p>
            <a:pPr marL="0" indent="0">
              <a:buNone/>
            </a:pPr>
            <a:endParaRPr lang="en-US" dirty="0"/>
          </a:p>
          <a:p>
            <a:pPr marL="0" indent="0">
              <a:buNone/>
            </a:pPr>
            <a:endParaRPr lang="fr-FR" dirty="0"/>
          </a:p>
        </p:txBody>
      </p:sp>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16632"/>
            <a:ext cx="1656184" cy="1218583"/>
          </a:xfrm>
          <a:prstGeom prst="rect">
            <a:avLst/>
          </a:prstGeom>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082" y="2060848"/>
            <a:ext cx="1800253" cy="556225"/>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6140" y="3284984"/>
            <a:ext cx="1542927" cy="862254"/>
          </a:xfrm>
          <a:prstGeom prst="rect">
            <a:avLst/>
          </a:prstGeom>
        </p:spPr>
      </p:pic>
      <p:pic>
        <p:nvPicPr>
          <p:cNvPr id="8" name="Imag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6846" y="5302031"/>
            <a:ext cx="1588780" cy="537868"/>
          </a:xfrm>
          <a:prstGeom prst="rect">
            <a:avLst/>
          </a:prstGeom>
        </p:spPr>
      </p:pic>
      <p:pic>
        <p:nvPicPr>
          <p:cNvPr id="9" name="Picture 2" descr="C:\Documents and Settings\eurocitoyen\Bureau\Morgan\Logo\piocara_logo_p1805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974726" y="385851"/>
            <a:ext cx="2095474" cy="680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37783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en-US" sz="3200" dirty="0">
                <a:latin typeface="Diavlo Black" pitchFamily="50" charset="0"/>
              </a:rPr>
              <a:t>6 personal growth paths</a:t>
            </a:r>
            <a:endParaRPr lang="fr-FR" sz="3200" dirty="0"/>
          </a:p>
        </p:txBody>
      </p:sp>
      <p:sp>
        <p:nvSpPr>
          <p:cNvPr id="3" name="Espace réservé du contenu 2"/>
          <p:cNvSpPr>
            <a:spLocks noGrp="1"/>
          </p:cNvSpPr>
          <p:nvPr>
            <p:ph sz="half" idx="1"/>
          </p:nvPr>
        </p:nvSpPr>
        <p:spPr>
          <a:xfrm>
            <a:off x="457200" y="1600200"/>
            <a:ext cx="8075240" cy="4781128"/>
          </a:xfrm>
        </p:spPr>
        <p:txBody>
          <a:bodyPr>
            <a:normAutofit lnSpcReduction="10000"/>
          </a:bodyPr>
          <a:lstStyle/>
          <a:p>
            <a:pPr marL="457200" lvl="1" indent="0">
              <a:buNone/>
            </a:pPr>
            <a:r>
              <a:rPr lang="en-GB" b="1" dirty="0" smtClean="0"/>
              <a:t>	</a:t>
            </a:r>
            <a:r>
              <a:rPr lang="en-GB" b="1" dirty="0" smtClean="0">
                <a:latin typeface="Diavlo Book" pitchFamily="50" charset="0"/>
              </a:rPr>
              <a:t>“         ”Live </a:t>
            </a:r>
            <a:r>
              <a:rPr lang="en-GB" b="1" dirty="0">
                <a:latin typeface="Diavlo Book" pitchFamily="50" charset="0"/>
              </a:rPr>
              <a:t>with values”:</a:t>
            </a:r>
            <a:r>
              <a:rPr lang="en-GB" dirty="0">
                <a:latin typeface="Diavlo Book" pitchFamily="50" charset="0"/>
              </a:rPr>
              <a:t> Dare to say “I”, to speak, express oneself, be involved, act with confidence while respecting others, and compare opinions with others</a:t>
            </a:r>
            <a:r>
              <a:rPr lang="en-GB" dirty="0" smtClean="0">
                <a:latin typeface="Diavlo Book" pitchFamily="50" charset="0"/>
              </a:rPr>
              <a:t>.</a:t>
            </a:r>
            <a:endParaRPr lang="fr-FR" dirty="0" smtClean="0">
              <a:latin typeface="Diavlo Book" pitchFamily="50" charset="0"/>
            </a:endParaRPr>
          </a:p>
          <a:p>
            <a:pPr marL="457200" lvl="1" indent="0">
              <a:buNone/>
            </a:pPr>
            <a:r>
              <a:rPr lang="en-GB" b="1" dirty="0" smtClean="0">
                <a:latin typeface="Diavlo Book" pitchFamily="50" charset="0"/>
              </a:rPr>
              <a:t>	</a:t>
            </a:r>
          </a:p>
          <a:p>
            <a:pPr marL="457200" lvl="1" indent="0">
              <a:buNone/>
            </a:pPr>
            <a:r>
              <a:rPr lang="en-GB" b="1" dirty="0">
                <a:latin typeface="Diavlo Book" pitchFamily="50" charset="0"/>
              </a:rPr>
              <a:t>	</a:t>
            </a:r>
            <a:r>
              <a:rPr lang="en-GB" b="1" dirty="0" smtClean="0">
                <a:latin typeface="Diavlo Book" pitchFamily="50" charset="0"/>
              </a:rPr>
              <a:t> “</a:t>
            </a:r>
            <a:r>
              <a:rPr lang="en-GB" b="1" dirty="0">
                <a:latin typeface="Diavlo Book" pitchFamily="50" charset="0"/>
              </a:rPr>
              <a:t>Live together”:</a:t>
            </a:r>
            <a:r>
              <a:rPr lang="en-GB" dirty="0">
                <a:latin typeface="Diavlo Book" pitchFamily="50" charset="0"/>
              </a:rPr>
              <a:t> live in patrol, cooperate, hold one’s place and respect the place of others, act for the well being of the group life, develop a civic awareness and active spirit</a:t>
            </a:r>
            <a:endParaRPr lang="fr-FR" dirty="0">
              <a:latin typeface="Diavlo Book" pitchFamily="50" charset="0"/>
            </a:endParaRPr>
          </a:p>
          <a:p>
            <a:pPr marL="457200" lvl="1" indent="0">
              <a:buNone/>
            </a:pPr>
            <a:r>
              <a:rPr lang="en-GB" b="1" dirty="0" smtClean="0">
                <a:latin typeface="Diavlo Book" pitchFamily="50" charset="0"/>
              </a:rPr>
              <a:t>	</a:t>
            </a:r>
          </a:p>
          <a:p>
            <a:pPr marL="457200" lvl="1" indent="0">
              <a:buNone/>
            </a:pPr>
            <a:r>
              <a:rPr lang="en-GB" b="1" dirty="0" smtClean="0">
                <a:latin typeface="Diavlo Book" pitchFamily="50" charset="0"/>
              </a:rPr>
              <a:t>	   “</a:t>
            </a:r>
            <a:r>
              <a:rPr lang="en-GB" b="1" dirty="0">
                <a:latin typeface="Diavlo Book" pitchFamily="50" charset="0"/>
              </a:rPr>
              <a:t>Live with hope”: </a:t>
            </a:r>
            <a:r>
              <a:rPr lang="en-GB" dirty="0">
                <a:latin typeface="Diavlo Book" pitchFamily="50" charset="0"/>
              </a:rPr>
              <a:t>Coordinate one’s interior life, be “looking for God”, express and share convictions and doubts, pray and celebrate individually and in a community.</a:t>
            </a:r>
            <a:endParaRPr lang="fr-FR" dirty="0">
              <a:latin typeface="Diavlo Book" pitchFamily="50" charset="0"/>
            </a:endParaRPr>
          </a:p>
          <a:p>
            <a:endParaRPr lang="fr-FR"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1656184" cy="1218583"/>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491451"/>
            <a:ext cx="1971349" cy="412330"/>
          </a:xfrm>
          <a:prstGeom prst="rect">
            <a:avLst/>
          </a:prstGeom>
        </p:spPr>
      </p:pic>
      <p:pic>
        <p:nvPicPr>
          <p:cNvPr id="7" name="Espace réservé du contenu 1"/>
          <p:cNvPicPr>
            <a:picLocks noGrp="1" noChangeAspect="1"/>
          </p:cNvPicPr>
          <p:nvPr>
            <p:ph sz="half" idx="1"/>
          </p:nvPr>
        </p:nvPicPr>
        <p:blipFill>
          <a:blip r:embed="rId4" cstate="print">
            <a:extLst>
              <a:ext uri="{28A0092B-C50C-407E-A947-70E740481C1C}">
                <a14:useLocalDpi xmlns:a14="http://schemas.microsoft.com/office/drawing/2010/main" val="0"/>
              </a:ext>
            </a:extLst>
          </a:blip>
          <a:stretch>
            <a:fillRect/>
          </a:stretch>
        </p:blipFill>
        <p:spPr>
          <a:xfrm>
            <a:off x="383" y="2708920"/>
            <a:ext cx="1368439" cy="720080"/>
          </a:xfr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699" y="4617132"/>
            <a:ext cx="1512168" cy="504056"/>
          </a:xfrm>
          <a:prstGeom prst="rect">
            <a:avLst/>
          </a:prstGeom>
        </p:spPr>
      </p:pic>
      <p:pic>
        <p:nvPicPr>
          <p:cNvPr id="9" name="Picture 2" descr="C:\Documents and Settings\eurocitoyen\Bureau\Morgan\Logo\piocara_logo_p1805c.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2280" y="433332"/>
            <a:ext cx="1951458" cy="6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9117858"/>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1995</TotalTime>
  <Words>2489</Words>
  <Application>Microsoft Office PowerPoint</Application>
  <PresentationFormat>Affichage à l'écran (4:3)</PresentationFormat>
  <Paragraphs>251</Paragraphs>
  <Slides>20</Slides>
  <Notes>6</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Présentation PowerPoint</vt:lpstr>
      <vt:lpstr>Présentation PowerPoint</vt:lpstr>
      <vt:lpstr>Présentation PowerPoint</vt:lpstr>
      <vt:lpstr>5 criteria for 1 PAC </vt:lpstr>
      <vt:lpstr>3 years in the unit</vt:lpstr>
      <vt:lpstr>3 years in the unit</vt:lpstr>
      <vt:lpstr>CAIRN’S STONE</vt:lpstr>
      <vt:lpstr>6 personal growth paths </vt:lpstr>
      <vt:lpstr>6 personal growth paths</vt:lpstr>
      <vt:lpstr> RESPONSABILITIES </vt:lpstr>
      <vt:lpstr>Présentation PowerPoint</vt:lpstr>
      <vt:lpstr>Live The desert  </vt:lpstr>
      <vt:lpstr>Experience patrol activities </vt:lpstr>
      <vt:lpstr>Experience the councils </vt:lpstr>
      <vt:lpstr>Missions </vt:lpstr>
      <vt:lpstr>Missions</vt:lpstr>
      <vt:lpstr>PAC International Twinning</vt:lpstr>
      <vt:lpstr>PAC International Twinning</vt:lpstr>
      <vt:lpstr>Specific proposals</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Service international - Euro Citoyen</dc:creator>
  <cp:lastModifiedBy>Nicolas Bertrand</cp:lastModifiedBy>
  <cp:revision>119</cp:revision>
  <dcterms:created xsi:type="dcterms:W3CDTF">2013-04-26T08:51:16Z</dcterms:created>
  <dcterms:modified xsi:type="dcterms:W3CDTF">2013-05-07T16:43:00Z</dcterms:modified>
</cp:coreProperties>
</file>